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3"/>
  </p:notesMasterIdLst>
  <p:sldIdLst>
    <p:sldId id="1638" r:id="rId2"/>
    <p:sldId id="1639" r:id="rId3"/>
    <p:sldId id="256" r:id="rId4"/>
    <p:sldId id="257" r:id="rId5"/>
    <p:sldId id="258" r:id="rId6"/>
    <p:sldId id="259" r:id="rId7"/>
    <p:sldId id="282" r:id="rId8"/>
    <p:sldId id="283" r:id="rId9"/>
    <p:sldId id="289" r:id="rId10"/>
    <p:sldId id="260" r:id="rId11"/>
    <p:sldId id="1622" r:id="rId12"/>
    <p:sldId id="1623" r:id="rId13"/>
    <p:sldId id="1533" r:id="rId14"/>
    <p:sldId id="1532" r:id="rId15"/>
    <p:sldId id="261" r:id="rId16"/>
    <p:sldId id="262" r:id="rId17"/>
    <p:sldId id="263" r:id="rId18"/>
    <p:sldId id="288" r:id="rId19"/>
    <p:sldId id="264" r:id="rId20"/>
    <p:sldId id="265" r:id="rId21"/>
    <p:sldId id="266" r:id="rId22"/>
    <p:sldId id="267" r:id="rId23"/>
    <p:sldId id="268" r:id="rId24"/>
    <p:sldId id="269" r:id="rId25"/>
    <p:sldId id="270" r:id="rId26"/>
    <p:sldId id="271" r:id="rId27"/>
    <p:sldId id="1534" r:id="rId28"/>
    <p:sldId id="1537" r:id="rId29"/>
    <p:sldId id="1650" r:id="rId30"/>
    <p:sldId id="1651" r:id="rId31"/>
    <p:sldId id="1538" r:id="rId32"/>
    <p:sldId id="1539" r:id="rId33"/>
    <p:sldId id="1652" r:id="rId34"/>
    <p:sldId id="1653" r:id="rId35"/>
    <p:sldId id="1654" r:id="rId36"/>
    <p:sldId id="1655" r:id="rId37"/>
    <p:sldId id="1656" r:id="rId38"/>
    <p:sldId id="279" r:id="rId39"/>
    <p:sldId id="1624" r:id="rId40"/>
    <p:sldId id="1625" r:id="rId41"/>
    <p:sldId id="1657" r:id="rId42"/>
    <p:sldId id="1658" r:id="rId43"/>
    <p:sldId id="1659" r:id="rId44"/>
    <p:sldId id="1660" r:id="rId45"/>
    <p:sldId id="1661" r:id="rId46"/>
    <p:sldId id="280" r:id="rId47"/>
    <p:sldId id="281" r:id="rId48"/>
    <p:sldId id="1541" r:id="rId49"/>
    <p:sldId id="1542" r:id="rId50"/>
    <p:sldId id="1662" r:id="rId51"/>
    <p:sldId id="1621" r:id="rId52"/>
    <p:sldId id="1619" r:id="rId53"/>
    <p:sldId id="1626" r:id="rId54"/>
    <p:sldId id="1627" r:id="rId55"/>
    <p:sldId id="1629" r:id="rId56"/>
    <p:sldId id="1543" r:id="rId57"/>
    <p:sldId id="1544" r:id="rId58"/>
    <p:sldId id="1545" r:id="rId59"/>
    <p:sldId id="1632" r:id="rId60"/>
    <p:sldId id="1648" r:id="rId61"/>
    <p:sldId id="1649" r:id="rId62"/>
    <p:sldId id="1637" r:id="rId63"/>
    <p:sldId id="1634" r:id="rId64"/>
    <p:sldId id="1635" r:id="rId65"/>
    <p:sldId id="1636" r:id="rId66"/>
    <p:sldId id="284" r:id="rId67"/>
    <p:sldId id="1640" r:id="rId68"/>
    <p:sldId id="1641" r:id="rId69"/>
    <p:sldId id="1642" r:id="rId70"/>
    <p:sldId id="287" r:id="rId71"/>
    <p:sldId id="1643" r:id="rId7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0201" autoAdjust="0"/>
  </p:normalViewPr>
  <p:slideViewPr>
    <p:cSldViewPr snapToGrid="0">
      <p:cViewPr varScale="1">
        <p:scale>
          <a:sx n="80" d="100"/>
          <a:sy n="80" d="100"/>
        </p:scale>
        <p:origin x="710" y="58"/>
      </p:cViewPr>
      <p:guideLst/>
    </p:cSldViewPr>
  </p:slideViewPr>
  <p:notesTextViewPr>
    <p:cViewPr>
      <p:scale>
        <a:sx n="1" d="1"/>
        <a:sy n="1" d="1"/>
      </p:scale>
      <p:origin x="0" y="0"/>
    </p:cViewPr>
  </p:notesTextViewPr>
  <p:sorterViewPr>
    <p:cViewPr>
      <p:scale>
        <a:sx n="100" d="100"/>
        <a:sy n="100" d="100"/>
      </p:scale>
      <p:origin x="0" y="-13819"/>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22006E-9A8D-449D-B4B7-F259F39863AF}" type="datetimeFigureOut">
              <a:rPr lang="en-US" smtClean="0"/>
              <a:t>10/8/2024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F166C-606D-4D0B-B93F-4CC53F508A5E}" type="slidenum">
              <a:rPr lang="en-US" smtClean="0"/>
              <a:t>‹#›</a:t>
            </a:fld>
            <a:endParaRPr lang="en-US"/>
          </a:p>
        </p:txBody>
      </p:sp>
    </p:spTree>
    <p:extLst>
      <p:ext uri="{BB962C8B-B14F-4D97-AF65-F5344CB8AC3E}">
        <p14:creationId xmlns:p14="http://schemas.microsoft.com/office/powerpoint/2010/main" val="1128961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In tholeiitic melts, Fe olivines and Fe pyroxenes in the source region are the first minerals to melt. On the cooling cycle</a:t>
            </a:r>
            <a:r>
              <a:rPr lang="en-US" dirty="0"/>
              <a:t>, Fe pyroxene is the last phase to crystalize. Tholeiites are described as a magma series showing Fe-enrichment, but that signature is accentuated if we plot Sc instead. </a:t>
            </a:r>
          </a:p>
          <a:p>
            <a:r>
              <a:rPr lang="en-US" dirty="0"/>
              <a:t>In high pressure, hydrous environments, hornblende is stable in the source region. </a:t>
            </a:r>
            <a:r>
              <a:rPr lang="en-US" dirty="0" err="1"/>
              <a:t>Hbl</a:t>
            </a:r>
            <a:r>
              <a:rPr lang="en-US" dirty="0"/>
              <a:t> is a repository for Sc. Therefore calc-alkaline rocks are relatively depleted in Sc. For this reason, Sc vs SiO2 (or Zr, Th, Nb, </a:t>
            </a:r>
            <a:r>
              <a:rPr lang="en-US" dirty="0" err="1"/>
              <a:t>etc</a:t>
            </a:r>
            <a:r>
              <a:rPr lang="en-US" dirty="0"/>
              <a:t>) shows a step displacement between Fe-rich tholeiites and the most mafic of the calc-alkaline andesites. </a:t>
            </a:r>
            <a:endParaRPr lang="en-AU" dirty="0"/>
          </a:p>
        </p:txBody>
      </p:sp>
      <p:sp>
        <p:nvSpPr>
          <p:cNvPr id="4" name="Slide Number Placeholder 3"/>
          <p:cNvSpPr>
            <a:spLocks noGrp="1"/>
          </p:cNvSpPr>
          <p:nvPr>
            <p:ph type="sldNum" sz="quarter" idx="5"/>
          </p:nvPr>
        </p:nvSpPr>
        <p:spPr/>
        <p:txBody>
          <a:bodyPr/>
          <a:lstStyle/>
          <a:p>
            <a:fld id="{75963DE6-B695-4D87-A5EE-5DC8AB69C540}" type="slidenum">
              <a:rPr lang="en-US" smtClean="0"/>
              <a:t>14</a:t>
            </a:fld>
            <a:endParaRPr lang="en-US"/>
          </a:p>
        </p:txBody>
      </p:sp>
    </p:spTree>
    <p:extLst>
      <p:ext uri="{BB962C8B-B14F-4D97-AF65-F5344CB8AC3E}">
        <p14:creationId xmlns:p14="http://schemas.microsoft.com/office/powerpoint/2010/main" val="1646918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plot from Nansen Olsen from the Pebble PC system. It shows analyses of REE’s and HFSE’s in titanite (black traces) and zircons (grey traces) compared with average whole rock values (dashed lines). Note that the REE’s and Y, Nb, Ta, Th and U are 100 to 500 times more abundant in titanite than in the whole rock, with slightly lower factors for Zr and Hf. The difference between the titanite and WR values effectively provided a distribution coefficient between titanite and melt for these elements. Fractional crystallization of titanite would have a very significant impact on the WR values for these elements. </a:t>
            </a:r>
            <a:endParaRPr lang="en-AU" dirty="0"/>
          </a:p>
        </p:txBody>
      </p:sp>
      <p:sp>
        <p:nvSpPr>
          <p:cNvPr id="4" name="Slide Number Placeholder 3"/>
          <p:cNvSpPr>
            <a:spLocks noGrp="1"/>
          </p:cNvSpPr>
          <p:nvPr>
            <p:ph type="sldNum" sz="quarter" idx="5"/>
          </p:nvPr>
        </p:nvSpPr>
        <p:spPr/>
        <p:txBody>
          <a:bodyPr/>
          <a:lstStyle/>
          <a:p>
            <a:fld id="{7423A82F-692D-4C18-A333-26116A7037CD}" type="slidenum">
              <a:rPr lang="en-AU" smtClean="0"/>
              <a:t>51</a:t>
            </a:fld>
            <a:endParaRPr lang="en-AU"/>
          </a:p>
        </p:txBody>
      </p:sp>
    </p:spTree>
    <p:extLst>
      <p:ext uri="{BB962C8B-B14F-4D97-AF65-F5344CB8AC3E}">
        <p14:creationId xmlns:p14="http://schemas.microsoft.com/office/powerpoint/2010/main" val="3239305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280273-CFA7-F61D-B1A3-6C6CCF3AFC6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B2A0335-354F-BF80-677F-B0BEF6AABBA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8CD2FE1-6FEB-C308-1888-3D64632284A0}"/>
              </a:ext>
            </a:extLst>
          </p:cNvPr>
          <p:cNvSpPr>
            <a:spLocks noGrp="1"/>
          </p:cNvSpPr>
          <p:nvPr>
            <p:ph type="dt" sz="half" idx="10"/>
          </p:nvPr>
        </p:nvSpPr>
        <p:spPr/>
        <p:txBody>
          <a:bodyPr/>
          <a:lstStyle/>
          <a:p>
            <a:fld id="{BDCFF669-FA43-4E83-8E90-321794A8CEBE}" type="datetimeFigureOut">
              <a:rPr lang="en-US" smtClean="0"/>
              <a:t>10/8/2024</a:t>
            </a:fld>
            <a:endParaRPr lang="en-US"/>
          </a:p>
        </p:txBody>
      </p:sp>
      <p:sp>
        <p:nvSpPr>
          <p:cNvPr id="5" name="Footer Placeholder 4">
            <a:extLst>
              <a:ext uri="{FF2B5EF4-FFF2-40B4-BE49-F238E27FC236}">
                <a16:creationId xmlns:a16="http://schemas.microsoft.com/office/drawing/2014/main" id="{99C88F28-87DF-371D-3C7A-0AD5116168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54162E-9496-5977-BA5F-AEECF856639C}"/>
              </a:ext>
            </a:extLst>
          </p:cNvPr>
          <p:cNvSpPr>
            <a:spLocks noGrp="1"/>
          </p:cNvSpPr>
          <p:nvPr>
            <p:ph type="sldNum" sz="quarter" idx="12"/>
          </p:nvPr>
        </p:nvSpPr>
        <p:spPr/>
        <p:txBody>
          <a:bodyPr/>
          <a:lstStyle/>
          <a:p>
            <a:fld id="{975060D4-ABC1-436B-8C59-F292A8783509}" type="slidenum">
              <a:rPr lang="en-US" smtClean="0"/>
              <a:t>‹#›</a:t>
            </a:fld>
            <a:endParaRPr lang="en-US"/>
          </a:p>
        </p:txBody>
      </p:sp>
    </p:spTree>
    <p:extLst>
      <p:ext uri="{BB962C8B-B14F-4D97-AF65-F5344CB8AC3E}">
        <p14:creationId xmlns:p14="http://schemas.microsoft.com/office/powerpoint/2010/main" val="2041782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9A3DF-16A5-51C4-252D-1703DCA5EBD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303DEBC-C52F-E6F1-F3BA-916A2FC5EDE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5FBCA7-DF8D-6082-A759-0A4DC7BEC201}"/>
              </a:ext>
            </a:extLst>
          </p:cNvPr>
          <p:cNvSpPr>
            <a:spLocks noGrp="1"/>
          </p:cNvSpPr>
          <p:nvPr>
            <p:ph type="dt" sz="half" idx="10"/>
          </p:nvPr>
        </p:nvSpPr>
        <p:spPr/>
        <p:txBody>
          <a:bodyPr/>
          <a:lstStyle/>
          <a:p>
            <a:fld id="{BDCFF669-FA43-4E83-8E90-321794A8CEBE}" type="datetimeFigureOut">
              <a:rPr lang="en-US" smtClean="0"/>
              <a:t>10/8/2024</a:t>
            </a:fld>
            <a:endParaRPr lang="en-US"/>
          </a:p>
        </p:txBody>
      </p:sp>
      <p:sp>
        <p:nvSpPr>
          <p:cNvPr id="5" name="Footer Placeholder 4">
            <a:extLst>
              <a:ext uri="{FF2B5EF4-FFF2-40B4-BE49-F238E27FC236}">
                <a16:creationId xmlns:a16="http://schemas.microsoft.com/office/drawing/2014/main" id="{14A13568-6E2E-774B-0F06-3CBAC8D1FD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A76EBA-AD37-FC1F-A770-E23119FD581F}"/>
              </a:ext>
            </a:extLst>
          </p:cNvPr>
          <p:cNvSpPr>
            <a:spLocks noGrp="1"/>
          </p:cNvSpPr>
          <p:nvPr>
            <p:ph type="sldNum" sz="quarter" idx="12"/>
          </p:nvPr>
        </p:nvSpPr>
        <p:spPr/>
        <p:txBody>
          <a:bodyPr/>
          <a:lstStyle/>
          <a:p>
            <a:fld id="{975060D4-ABC1-436B-8C59-F292A8783509}" type="slidenum">
              <a:rPr lang="en-US" smtClean="0"/>
              <a:t>‹#›</a:t>
            </a:fld>
            <a:endParaRPr lang="en-US"/>
          </a:p>
        </p:txBody>
      </p:sp>
    </p:spTree>
    <p:extLst>
      <p:ext uri="{BB962C8B-B14F-4D97-AF65-F5344CB8AC3E}">
        <p14:creationId xmlns:p14="http://schemas.microsoft.com/office/powerpoint/2010/main" val="40933463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7BDE2B6-4F29-B6CE-B1F3-CCA2D0CDE56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FC7D76F-0514-C9FC-5EC1-160F448C187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47581E-BB22-8E9B-CBE6-2B1DE4D899AB}"/>
              </a:ext>
            </a:extLst>
          </p:cNvPr>
          <p:cNvSpPr>
            <a:spLocks noGrp="1"/>
          </p:cNvSpPr>
          <p:nvPr>
            <p:ph type="dt" sz="half" idx="10"/>
          </p:nvPr>
        </p:nvSpPr>
        <p:spPr/>
        <p:txBody>
          <a:bodyPr/>
          <a:lstStyle/>
          <a:p>
            <a:fld id="{BDCFF669-FA43-4E83-8E90-321794A8CEBE}" type="datetimeFigureOut">
              <a:rPr lang="en-US" smtClean="0"/>
              <a:t>10/8/2024</a:t>
            </a:fld>
            <a:endParaRPr lang="en-US"/>
          </a:p>
        </p:txBody>
      </p:sp>
      <p:sp>
        <p:nvSpPr>
          <p:cNvPr id="5" name="Footer Placeholder 4">
            <a:extLst>
              <a:ext uri="{FF2B5EF4-FFF2-40B4-BE49-F238E27FC236}">
                <a16:creationId xmlns:a16="http://schemas.microsoft.com/office/drawing/2014/main" id="{6D5F5F9C-D13E-915B-030B-AB4F31328D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C0AD0E-3FFD-0D1D-4404-79FBBF82CB0B}"/>
              </a:ext>
            </a:extLst>
          </p:cNvPr>
          <p:cNvSpPr>
            <a:spLocks noGrp="1"/>
          </p:cNvSpPr>
          <p:nvPr>
            <p:ph type="sldNum" sz="quarter" idx="12"/>
          </p:nvPr>
        </p:nvSpPr>
        <p:spPr/>
        <p:txBody>
          <a:bodyPr/>
          <a:lstStyle/>
          <a:p>
            <a:fld id="{975060D4-ABC1-436B-8C59-F292A8783509}" type="slidenum">
              <a:rPr lang="en-US" smtClean="0"/>
              <a:t>‹#›</a:t>
            </a:fld>
            <a:endParaRPr lang="en-US"/>
          </a:p>
        </p:txBody>
      </p:sp>
    </p:spTree>
    <p:extLst>
      <p:ext uri="{BB962C8B-B14F-4D97-AF65-F5344CB8AC3E}">
        <p14:creationId xmlns:p14="http://schemas.microsoft.com/office/powerpoint/2010/main" val="3631205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41BB46-0D73-5BF2-BF50-C5A748B7932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E939DB-88F4-4E65-0362-69165A21AE7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E731E3-D4D4-6C9D-6E96-1C401B2AC5E9}"/>
              </a:ext>
            </a:extLst>
          </p:cNvPr>
          <p:cNvSpPr>
            <a:spLocks noGrp="1"/>
          </p:cNvSpPr>
          <p:nvPr>
            <p:ph type="dt" sz="half" idx="10"/>
          </p:nvPr>
        </p:nvSpPr>
        <p:spPr/>
        <p:txBody>
          <a:bodyPr/>
          <a:lstStyle/>
          <a:p>
            <a:fld id="{BDCFF669-FA43-4E83-8E90-321794A8CEBE}" type="datetimeFigureOut">
              <a:rPr lang="en-US" smtClean="0"/>
              <a:t>10/8/2024</a:t>
            </a:fld>
            <a:endParaRPr lang="en-US"/>
          </a:p>
        </p:txBody>
      </p:sp>
      <p:sp>
        <p:nvSpPr>
          <p:cNvPr id="5" name="Footer Placeholder 4">
            <a:extLst>
              <a:ext uri="{FF2B5EF4-FFF2-40B4-BE49-F238E27FC236}">
                <a16:creationId xmlns:a16="http://schemas.microsoft.com/office/drawing/2014/main" id="{FED0EA90-C718-EB2E-3DD6-88576065A6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3B90DB-818C-257D-3ABC-D2A71D3B442C}"/>
              </a:ext>
            </a:extLst>
          </p:cNvPr>
          <p:cNvSpPr>
            <a:spLocks noGrp="1"/>
          </p:cNvSpPr>
          <p:nvPr>
            <p:ph type="sldNum" sz="quarter" idx="12"/>
          </p:nvPr>
        </p:nvSpPr>
        <p:spPr/>
        <p:txBody>
          <a:bodyPr/>
          <a:lstStyle/>
          <a:p>
            <a:fld id="{975060D4-ABC1-436B-8C59-F292A8783509}" type="slidenum">
              <a:rPr lang="en-US" smtClean="0"/>
              <a:t>‹#›</a:t>
            </a:fld>
            <a:endParaRPr lang="en-US"/>
          </a:p>
        </p:txBody>
      </p:sp>
    </p:spTree>
    <p:extLst>
      <p:ext uri="{BB962C8B-B14F-4D97-AF65-F5344CB8AC3E}">
        <p14:creationId xmlns:p14="http://schemas.microsoft.com/office/powerpoint/2010/main" val="423159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7CCC40-E9AD-48C5-E7D1-A275343834C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180A58E-F83E-3BD7-7F75-4F267C15398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222E303-3185-FA79-59CA-72551DC76F3B}"/>
              </a:ext>
            </a:extLst>
          </p:cNvPr>
          <p:cNvSpPr>
            <a:spLocks noGrp="1"/>
          </p:cNvSpPr>
          <p:nvPr>
            <p:ph type="dt" sz="half" idx="10"/>
          </p:nvPr>
        </p:nvSpPr>
        <p:spPr/>
        <p:txBody>
          <a:bodyPr/>
          <a:lstStyle/>
          <a:p>
            <a:fld id="{BDCFF669-FA43-4E83-8E90-321794A8CEBE}" type="datetimeFigureOut">
              <a:rPr lang="en-US" smtClean="0"/>
              <a:t>10/8/2024</a:t>
            </a:fld>
            <a:endParaRPr lang="en-US"/>
          </a:p>
        </p:txBody>
      </p:sp>
      <p:sp>
        <p:nvSpPr>
          <p:cNvPr id="5" name="Footer Placeholder 4">
            <a:extLst>
              <a:ext uri="{FF2B5EF4-FFF2-40B4-BE49-F238E27FC236}">
                <a16:creationId xmlns:a16="http://schemas.microsoft.com/office/drawing/2014/main" id="{36E5C2D1-ED74-1B63-F4EB-3DD54650C4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B40AFC-2921-4EC2-F8C6-E9AC47BFC678}"/>
              </a:ext>
            </a:extLst>
          </p:cNvPr>
          <p:cNvSpPr>
            <a:spLocks noGrp="1"/>
          </p:cNvSpPr>
          <p:nvPr>
            <p:ph type="sldNum" sz="quarter" idx="12"/>
          </p:nvPr>
        </p:nvSpPr>
        <p:spPr/>
        <p:txBody>
          <a:bodyPr/>
          <a:lstStyle/>
          <a:p>
            <a:fld id="{975060D4-ABC1-436B-8C59-F292A8783509}" type="slidenum">
              <a:rPr lang="en-US" smtClean="0"/>
              <a:t>‹#›</a:t>
            </a:fld>
            <a:endParaRPr lang="en-US"/>
          </a:p>
        </p:txBody>
      </p:sp>
    </p:spTree>
    <p:extLst>
      <p:ext uri="{BB962C8B-B14F-4D97-AF65-F5344CB8AC3E}">
        <p14:creationId xmlns:p14="http://schemas.microsoft.com/office/powerpoint/2010/main" val="27708039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0B9B7-C36E-3152-0504-6B7F27EE7E4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2C52737-D8A2-E727-4829-725243C20A3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294ECE7-A852-DB1B-E32C-56A0A11976A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D0CB283-391B-6DBB-0F5C-234ABA44BBA0}"/>
              </a:ext>
            </a:extLst>
          </p:cNvPr>
          <p:cNvSpPr>
            <a:spLocks noGrp="1"/>
          </p:cNvSpPr>
          <p:nvPr>
            <p:ph type="dt" sz="half" idx="10"/>
          </p:nvPr>
        </p:nvSpPr>
        <p:spPr/>
        <p:txBody>
          <a:bodyPr/>
          <a:lstStyle/>
          <a:p>
            <a:fld id="{BDCFF669-FA43-4E83-8E90-321794A8CEBE}" type="datetimeFigureOut">
              <a:rPr lang="en-US" smtClean="0"/>
              <a:t>10/8/2024</a:t>
            </a:fld>
            <a:endParaRPr lang="en-US"/>
          </a:p>
        </p:txBody>
      </p:sp>
      <p:sp>
        <p:nvSpPr>
          <p:cNvPr id="6" name="Footer Placeholder 5">
            <a:extLst>
              <a:ext uri="{FF2B5EF4-FFF2-40B4-BE49-F238E27FC236}">
                <a16:creationId xmlns:a16="http://schemas.microsoft.com/office/drawing/2014/main" id="{FEC338E7-D304-46D9-B772-0001F52FA66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DDBC670-5E3A-B6CD-A8DD-78CFF6E497DD}"/>
              </a:ext>
            </a:extLst>
          </p:cNvPr>
          <p:cNvSpPr>
            <a:spLocks noGrp="1"/>
          </p:cNvSpPr>
          <p:nvPr>
            <p:ph type="sldNum" sz="quarter" idx="12"/>
          </p:nvPr>
        </p:nvSpPr>
        <p:spPr/>
        <p:txBody>
          <a:bodyPr/>
          <a:lstStyle/>
          <a:p>
            <a:fld id="{975060D4-ABC1-436B-8C59-F292A8783509}" type="slidenum">
              <a:rPr lang="en-US" smtClean="0"/>
              <a:t>‹#›</a:t>
            </a:fld>
            <a:endParaRPr lang="en-US"/>
          </a:p>
        </p:txBody>
      </p:sp>
    </p:spTree>
    <p:extLst>
      <p:ext uri="{BB962C8B-B14F-4D97-AF65-F5344CB8AC3E}">
        <p14:creationId xmlns:p14="http://schemas.microsoft.com/office/powerpoint/2010/main" val="29456008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5FB2D-ECA9-7BDE-EB92-0746CCAB65E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BBB8416-872E-C678-CE92-D98FEA70CFC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56920CA-AE2D-892E-DFB6-63E3CB09418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4678B2A-A445-66ED-0F9D-4ECE429AAEE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212DA89-609C-D891-DA38-A5F1DBB3990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D6E812C-E415-975F-B502-A1E0A23A1277}"/>
              </a:ext>
            </a:extLst>
          </p:cNvPr>
          <p:cNvSpPr>
            <a:spLocks noGrp="1"/>
          </p:cNvSpPr>
          <p:nvPr>
            <p:ph type="dt" sz="half" idx="10"/>
          </p:nvPr>
        </p:nvSpPr>
        <p:spPr/>
        <p:txBody>
          <a:bodyPr/>
          <a:lstStyle/>
          <a:p>
            <a:fld id="{BDCFF669-FA43-4E83-8E90-321794A8CEBE}" type="datetimeFigureOut">
              <a:rPr lang="en-US" smtClean="0"/>
              <a:t>10/8/2024</a:t>
            </a:fld>
            <a:endParaRPr lang="en-US"/>
          </a:p>
        </p:txBody>
      </p:sp>
      <p:sp>
        <p:nvSpPr>
          <p:cNvPr id="8" name="Footer Placeholder 7">
            <a:extLst>
              <a:ext uri="{FF2B5EF4-FFF2-40B4-BE49-F238E27FC236}">
                <a16:creationId xmlns:a16="http://schemas.microsoft.com/office/drawing/2014/main" id="{92642900-7BBF-2929-E3DD-0AB1590D7C1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C44A1EA-99C7-AB46-AC4A-B67861348DE1}"/>
              </a:ext>
            </a:extLst>
          </p:cNvPr>
          <p:cNvSpPr>
            <a:spLocks noGrp="1"/>
          </p:cNvSpPr>
          <p:nvPr>
            <p:ph type="sldNum" sz="quarter" idx="12"/>
          </p:nvPr>
        </p:nvSpPr>
        <p:spPr/>
        <p:txBody>
          <a:bodyPr/>
          <a:lstStyle/>
          <a:p>
            <a:fld id="{975060D4-ABC1-436B-8C59-F292A8783509}" type="slidenum">
              <a:rPr lang="en-US" smtClean="0"/>
              <a:t>‹#›</a:t>
            </a:fld>
            <a:endParaRPr lang="en-US"/>
          </a:p>
        </p:txBody>
      </p:sp>
    </p:spTree>
    <p:extLst>
      <p:ext uri="{BB962C8B-B14F-4D97-AF65-F5344CB8AC3E}">
        <p14:creationId xmlns:p14="http://schemas.microsoft.com/office/powerpoint/2010/main" val="1266737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3A637-D2F0-50AA-AF23-51D0C267636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0500F65-7C59-CACA-F985-A561F7F5350B}"/>
              </a:ext>
            </a:extLst>
          </p:cNvPr>
          <p:cNvSpPr>
            <a:spLocks noGrp="1"/>
          </p:cNvSpPr>
          <p:nvPr>
            <p:ph type="dt" sz="half" idx="10"/>
          </p:nvPr>
        </p:nvSpPr>
        <p:spPr/>
        <p:txBody>
          <a:bodyPr/>
          <a:lstStyle/>
          <a:p>
            <a:fld id="{BDCFF669-FA43-4E83-8E90-321794A8CEBE}" type="datetimeFigureOut">
              <a:rPr lang="en-US" smtClean="0"/>
              <a:t>10/8/2024</a:t>
            </a:fld>
            <a:endParaRPr lang="en-US"/>
          </a:p>
        </p:txBody>
      </p:sp>
      <p:sp>
        <p:nvSpPr>
          <p:cNvPr id="4" name="Footer Placeholder 3">
            <a:extLst>
              <a:ext uri="{FF2B5EF4-FFF2-40B4-BE49-F238E27FC236}">
                <a16:creationId xmlns:a16="http://schemas.microsoft.com/office/drawing/2014/main" id="{E7FC324C-E244-D166-6EDA-23F450D6565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D0FAD9-F996-0EA0-66BD-946A81F4C185}"/>
              </a:ext>
            </a:extLst>
          </p:cNvPr>
          <p:cNvSpPr>
            <a:spLocks noGrp="1"/>
          </p:cNvSpPr>
          <p:nvPr>
            <p:ph type="sldNum" sz="quarter" idx="12"/>
          </p:nvPr>
        </p:nvSpPr>
        <p:spPr/>
        <p:txBody>
          <a:bodyPr/>
          <a:lstStyle/>
          <a:p>
            <a:fld id="{975060D4-ABC1-436B-8C59-F292A8783509}" type="slidenum">
              <a:rPr lang="en-US" smtClean="0"/>
              <a:t>‹#›</a:t>
            </a:fld>
            <a:endParaRPr lang="en-US"/>
          </a:p>
        </p:txBody>
      </p:sp>
    </p:spTree>
    <p:extLst>
      <p:ext uri="{BB962C8B-B14F-4D97-AF65-F5344CB8AC3E}">
        <p14:creationId xmlns:p14="http://schemas.microsoft.com/office/powerpoint/2010/main" val="29113241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5A81131-579C-2EDB-FF33-0B0AF91CD5FD}"/>
              </a:ext>
            </a:extLst>
          </p:cNvPr>
          <p:cNvSpPr>
            <a:spLocks noGrp="1"/>
          </p:cNvSpPr>
          <p:nvPr>
            <p:ph type="dt" sz="half" idx="10"/>
          </p:nvPr>
        </p:nvSpPr>
        <p:spPr/>
        <p:txBody>
          <a:bodyPr/>
          <a:lstStyle/>
          <a:p>
            <a:fld id="{BDCFF669-FA43-4E83-8E90-321794A8CEBE}" type="datetimeFigureOut">
              <a:rPr lang="en-US" smtClean="0"/>
              <a:t>10/8/2024</a:t>
            </a:fld>
            <a:endParaRPr lang="en-US"/>
          </a:p>
        </p:txBody>
      </p:sp>
      <p:sp>
        <p:nvSpPr>
          <p:cNvPr id="3" name="Footer Placeholder 2">
            <a:extLst>
              <a:ext uri="{FF2B5EF4-FFF2-40B4-BE49-F238E27FC236}">
                <a16:creationId xmlns:a16="http://schemas.microsoft.com/office/drawing/2014/main" id="{BBB1F421-D21B-EC43-0138-7188BAA7E81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A82823-CEFC-AC02-B0B9-97346B65DED8}"/>
              </a:ext>
            </a:extLst>
          </p:cNvPr>
          <p:cNvSpPr>
            <a:spLocks noGrp="1"/>
          </p:cNvSpPr>
          <p:nvPr>
            <p:ph type="sldNum" sz="quarter" idx="12"/>
          </p:nvPr>
        </p:nvSpPr>
        <p:spPr/>
        <p:txBody>
          <a:bodyPr/>
          <a:lstStyle/>
          <a:p>
            <a:fld id="{975060D4-ABC1-436B-8C59-F292A8783509}" type="slidenum">
              <a:rPr lang="en-US" smtClean="0"/>
              <a:t>‹#›</a:t>
            </a:fld>
            <a:endParaRPr lang="en-US"/>
          </a:p>
        </p:txBody>
      </p:sp>
    </p:spTree>
    <p:extLst>
      <p:ext uri="{BB962C8B-B14F-4D97-AF65-F5344CB8AC3E}">
        <p14:creationId xmlns:p14="http://schemas.microsoft.com/office/powerpoint/2010/main" val="2704255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DD437-6E74-DB24-F99F-4C8F085691F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638F8F7-B535-80E4-BDA1-BB620234CA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58D59CD-0456-DA60-2BBE-8E8D7490F8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87ECD81-282C-7F5D-8A3B-80D7252E1F0A}"/>
              </a:ext>
            </a:extLst>
          </p:cNvPr>
          <p:cNvSpPr>
            <a:spLocks noGrp="1"/>
          </p:cNvSpPr>
          <p:nvPr>
            <p:ph type="dt" sz="half" idx="10"/>
          </p:nvPr>
        </p:nvSpPr>
        <p:spPr/>
        <p:txBody>
          <a:bodyPr/>
          <a:lstStyle/>
          <a:p>
            <a:fld id="{BDCFF669-FA43-4E83-8E90-321794A8CEBE}" type="datetimeFigureOut">
              <a:rPr lang="en-US" smtClean="0"/>
              <a:t>10/8/2024</a:t>
            </a:fld>
            <a:endParaRPr lang="en-US"/>
          </a:p>
        </p:txBody>
      </p:sp>
      <p:sp>
        <p:nvSpPr>
          <p:cNvPr id="6" name="Footer Placeholder 5">
            <a:extLst>
              <a:ext uri="{FF2B5EF4-FFF2-40B4-BE49-F238E27FC236}">
                <a16:creationId xmlns:a16="http://schemas.microsoft.com/office/drawing/2014/main" id="{B4472F63-212E-D547-C615-6A999C8EEC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A64B50-78E9-98BA-210E-9682E26F1E58}"/>
              </a:ext>
            </a:extLst>
          </p:cNvPr>
          <p:cNvSpPr>
            <a:spLocks noGrp="1"/>
          </p:cNvSpPr>
          <p:nvPr>
            <p:ph type="sldNum" sz="quarter" idx="12"/>
          </p:nvPr>
        </p:nvSpPr>
        <p:spPr/>
        <p:txBody>
          <a:bodyPr/>
          <a:lstStyle/>
          <a:p>
            <a:fld id="{975060D4-ABC1-436B-8C59-F292A8783509}" type="slidenum">
              <a:rPr lang="en-US" smtClean="0"/>
              <a:t>‹#›</a:t>
            </a:fld>
            <a:endParaRPr lang="en-US"/>
          </a:p>
        </p:txBody>
      </p:sp>
    </p:spTree>
    <p:extLst>
      <p:ext uri="{BB962C8B-B14F-4D97-AF65-F5344CB8AC3E}">
        <p14:creationId xmlns:p14="http://schemas.microsoft.com/office/powerpoint/2010/main" val="32267561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993B02-9FD3-DEA3-8AA0-0470983EB2B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77E2773-7BAE-AC45-13A7-F74CFCE5CD2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C9FF994-5936-9A21-0DF4-1FE18C15E9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6E391F2-ED38-84F6-9B59-FF36ED0BC757}"/>
              </a:ext>
            </a:extLst>
          </p:cNvPr>
          <p:cNvSpPr>
            <a:spLocks noGrp="1"/>
          </p:cNvSpPr>
          <p:nvPr>
            <p:ph type="dt" sz="half" idx="10"/>
          </p:nvPr>
        </p:nvSpPr>
        <p:spPr/>
        <p:txBody>
          <a:bodyPr/>
          <a:lstStyle/>
          <a:p>
            <a:fld id="{BDCFF669-FA43-4E83-8E90-321794A8CEBE}" type="datetimeFigureOut">
              <a:rPr lang="en-US" smtClean="0"/>
              <a:t>10/8/2024</a:t>
            </a:fld>
            <a:endParaRPr lang="en-US"/>
          </a:p>
        </p:txBody>
      </p:sp>
      <p:sp>
        <p:nvSpPr>
          <p:cNvPr id="6" name="Footer Placeholder 5">
            <a:extLst>
              <a:ext uri="{FF2B5EF4-FFF2-40B4-BE49-F238E27FC236}">
                <a16:creationId xmlns:a16="http://schemas.microsoft.com/office/drawing/2014/main" id="{201E1F00-20E2-2FD7-192B-3157EEFB24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0CCEB53-7922-F2A6-5532-F2B8D524C365}"/>
              </a:ext>
            </a:extLst>
          </p:cNvPr>
          <p:cNvSpPr>
            <a:spLocks noGrp="1"/>
          </p:cNvSpPr>
          <p:nvPr>
            <p:ph type="sldNum" sz="quarter" idx="12"/>
          </p:nvPr>
        </p:nvSpPr>
        <p:spPr/>
        <p:txBody>
          <a:bodyPr/>
          <a:lstStyle/>
          <a:p>
            <a:fld id="{975060D4-ABC1-436B-8C59-F292A8783509}" type="slidenum">
              <a:rPr lang="en-US" smtClean="0"/>
              <a:t>‹#›</a:t>
            </a:fld>
            <a:endParaRPr lang="en-US"/>
          </a:p>
        </p:txBody>
      </p:sp>
    </p:spTree>
    <p:extLst>
      <p:ext uri="{BB962C8B-B14F-4D97-AF65-F5344CB8AC3E}">
        <p14:creationId xmlns:p14="http://schemas.microsoft.com/office/powerpoint/2010/main" val="4113492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5F68CA-6E1D-AB95-0F0E-1C335DEE53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E5C298D-7D5C-258F-8EA9-188E5FCD238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D2819C-01CD-192C-B36A-E50AEE4D6D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DCFF669-FA43-4E83-8E90-321794A8CEBE}" type="datetimeFigureOut">
              <a:rPr lang="en-US" smtClean="0"/>
              <a:t>10/8/2024</a:t>
            </a:fld>
            <a:endParaRPr lang="en-US"/>
          </a:p>
        </p:txBody>
      </p:sp>
      <p:sp>
        <p:nvSpPr>
          <p:cNvPr id="5" name="Footer Placeholder 4">
            <a:extLst>
              <a:ext uri="{FF2B5EF4-FFF2-40B4-BE49-F238E27FC236}">
                <a16:creationId xmlns:a16="http://schemas.microsoft.com/office/drawing/2014/main" id="{0E80D193-A8FF-4BB9-8358-97F2B35EB3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1AC585D-AB68-1EFF-54FD-6A071BC0B5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75060D4-ABC1-436B-8C59-F292A8783509}" type="slidenum">
              <a:rPr lang="en-US" smtClean="0"/>
              <a:t>‹#›</a:t>
            </a:fld>
            <a:endParaRPr lang="en-US"/>
          </a:p>
        </p:txBody>
      </p:sp>
    </p:spTree>
    <p:extLst>
      <p:ext uri="{BB962C8B-B14F-4D97-AF65-F5344CB8AC3E}">
        <p14:creationId xmlns:p14="http://schemas.microsoft.com/office/powerpoint/2010/main" val="9107884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63.png"/><Relationship Id="rId4" Type="http://schemas.openxmlformats.org/officeDocument/2006/relationships/image" Target="../media/image62.png"/></Relationships>
</file>

<file path=ppt/slides/_rels/slide52.xml.rels><?xml version="1.0" encoding="UTF-8" standalone="yes"?>
<Relationships xmlns="http://schemas.openxmlformats.org/package/2006/relationships"><Relationship Id="rId2" Type="http://schemas.openxmlformats.org/officeDocument/2006/relationships/image" Target="../media/image64.wmf"/><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7.xml"/><Relationship Id="rId4" Type="http://schemas.openxmlformats.org/officeDocument/2006/relationships/image" Target="../media/image68.png"/></Relationships>
</file>

<file path=ppt/slides/_rels/slide5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7.xml"/><Relationship Id="rId4" Type="http://schemas.openxmlformats.org/officeDocument/2006/relationships/image" Target="../media/image71.pn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 Id="rId4" Type="http://schemas.openxmlformats.org/officeDocument/2006/relationships/image" Target="../media/image83.png"/></Relationships>
</file>

<file path=ppt/slides/_rels/slide64.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7.xml"/><Relationship Id="rId5" Type="http://schemas.openxmlformats.org/officeDocument/2006/relationships/image" Target="../media/image95.png"/><Relationship Id="rId4" Type="http://schemas.openxmlformats.org/officeDocument/2006/relationships/image" Target="../media/image94.pn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317B056-EAA5-A3A7-967A-EBD5EA169A9F}"/>
              </a:ext>
            </a:extLst>
          </p:cNvPr>
          <p:cNvSpPr txBox="1"/>
          <p:nvPr/>
        </p:nvSpPr>
        <p:spPr>
          <a:xfrm>
            <a:off x="605747" y="860092"/>
            <a:ext cx="10151177" cy="830997"/>
          </a:xfrm>
          <a:prstGeom prst="rect">
            <a:avLst/>
          </a:prstGeom>
          <a:noFill/>
        </p:spPr>
        <p:txBody>
          <a:bodyPr wrap="none" rtlCol="0">
            <a:spAutoFit/>
          </a:bodyPr>
          <a:lstStyle/>
          <a:p>
            <a:r>
              <a:rPr lang="en-US" sz="2400" b="1" dirty="0">
                <a:latin typeface="Calibri" panose="020F0502020204030204" pitchFamily="34" charset="0"/>
                <a:cs typeface="Calibri" panose="020F0502020204030204" pitchFamily="34" charset="0"/>
              </a:rPr>
              <a:t>An integrated interpretation of logging and 4 acid digest ICP-MS geochemistry.</a:t>
            </a:r>
          </a:p>
          <a:p>
            <a:r>
              <a:rPr lang="en-US" sz="2400" b="1" dirty="0">
                <a:latin typeface="Calibri" panose="020F0502020204030204" pitchFamily="34" charset="0"/>
                <a:cs typeface="Calibri" panose="020F0502020204030204" pitchFamily="34" charset="0"/>
              </a:rPr>
              <a:t>Example from a porphyry copper system.</a:t>
            </a:r>
          </a:p>
        </p:txBody>
      </p:sp>
      <p:pic>
        <p:nvPicPr>
          <p:cNvPr id="2" name="Picture 1">
            <a:extLst>
              <a:ext uri="{FF2B5EF4-FFF2-40B4-BE49-F238E27FC236}">
                <a16:creationId xmlns:a16="http://schemas.microsoft.com/office/drawing/2014/main" id="{825B0919-822D-A362-E31C-D9C8AFDE7178}"/>
              </a:ext>
            </a:extLst>
          </p:cNvPr>
          <p:cNvPicPr>
            <a:picLocks noChangeAspect="1"/>
          </p:cNvPicPr>
          <p:nvPr/>
        </p:nvPicPr>
        <p:blipFill>
          <a:blip r:embed="rId2"/>
          <a:stretch>
            <a:fillRect/>
          </a:stretch>
        </p:blipFill>
        <p:spPr>
          <a:xfrm>
            <a:off x="390525" y="1905000"/>
            <a:ext cx="4876800" cy="4800600"/>
          </a:xfrm>
          <a:prstGeom prst="rect">
            <a:avLst/>
          </a:prstGeom>
        </p:spPr>
      </p:pic>
      <p:pic>
        <p:nvPicPr>
          <p:cNvPr id="3" name="Picture 2">
            <a:extLst>
              <a:ext uri="{FF2B5EF4-FFF2-40B4-BE49-F238E27FC236}">
                <a16:creationId xmlns:a16="http://schemas.microsoft.com/office/drawing/2014/main" id="{082E10CF-305E-2C30-E90B-4C82B2D6EB7B}"/>
              </a:ext>
            </a:extLst>
          </p:cNvPr>
          <p:cNvPicPr>
            <a:picLocks noChangeAspect="1"/>
          </p:cNvPicPr>
          <p:nvPr/>
        </p:nvPicPr>
        <p:blipFill>
          <a:blip r:embed="rId3"/>
          <a:stretch>
            <a:fillRect/>
          </a:stretch>
        </p:blipFill>
        <p:spPr>
          <a:xfrm>
            <a:off x="5110162" y="1976437"/>
            <a:ext cx="2238375" cy="2771775"/>
          </a:xfrm>
          <a:prstGeom prst="rect">
            <a:avLst/>
          </a:prstGeom>
        </p:spPr>
      </p:pic>
      <p:sp>
        <p:nvSpPr>
          <p:cNvPr id="4" name="TextBox 3">
            <a:extLst>
              <a:ext uri="{FF2B5EF4-FFF2-40B4-BE49-F238E27FC236}">
                <a16:creationId xmlns:a16="http://schemas.microsoft.com/office/drawing/2014/main" id="{7F9103E3-D3DD-2431-E427-A6881E154417}"/>
              </a:ext>
            </a:extLst>
          </p:cNvPr>
          <p:cNvSpPr txBox="1"/>
          <p:nvPr/>
        </p:nvSpPr>
        <p:spPr>
          <a:xfrm>
            <a:off x="5901927" y="4748212"/>
            <a:ext cx="5483681" cy="1754326"/>
          </a:xfrm>
          <a:prstGeom prst="rect">
            <a:avLst/>
          </a:prstGeom>
          <a:noFill/>
        </p:spPr>
        <p:txBody>
          <a:bodyPr wrap="none" rtlCol="0">
            <a:spAutoFit/>
          </a:bodyPr>
          <a:lstStyle/>
          <a:p>
            <a:r>
              <a:rPr lang="en-US" dirty="0"/>
              <a:t>International Applied Geochemistry Symposium 2024</a:t>
            </a:r>
          </a:p>
          <a:p>
            <a:r>
              <a:rPr lang="en-US" b="1" dirty="0"/>
              <a:t>Workshop</a:t>
            </a:r>
          </a:p>
          <a:p>
            <a:r>
              <a:rPr lang="en-US" dirty="0"/>
              <a:t>Applied Geochemistry of Porphyry Copper Deposits.</a:t>
            </a:r>
          </a:p>
          <a:p>
            <a:endParaRPr lang="en-US" dirty="0"/>
          </a:p>
          <a:p>
            <a:r>
              <a:rPr lang="en-US" dirty="0"/>
              <a:t>Scott Halley</a:t>
            </a:r>
          </a:p>
          <a:p>
            <a:r>
              <a:rPr lang="en-US" dirty="0"/>
              <a:t>SUNDAY OCT 13, 2024</a:t>
            </a:r>
          </a:p>
        </p:txBody>
      </p:sp>
    </p:spTree>
    <p:extLst>
      <p:ext uri="{BB962C8B-B14F-4D97-AF65-F5344CB8AC3E}">
        <p14:creationId xmlns:p14="http://schemas.microsoft.com/office/powerpoint/2010/main" val="25463915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4E4D33D-C41C-57E7-27A7-4AD77D29E846}"/>
              </a:ext>
            </a:extLst>
          </p:cNvPr>
          <p:cNvSpPr txBox="1"/>
          <p:nvPr/>
        </p:nvSpPr>
        <p:spPr>
          <a:xfrm>
            <a:off x="1026367" y="550506"/>
            <a:ext cx="10077062" cy="2677656"/>
          </a:xfrm>
          <a:prstGeom prst="rect">
            <a:avLst/>
          </a:prstGeom>
          <a:noFill/>
        </p:spPr>
        <p:txBody>
          <a:bodyPr wrap="square" rtlCol="0">
            <a:spAutoFit/>
          </a:bodyPr>
          <a:lstStyle/>
          <a:p>
            <a:endParaRPr lang="en-US" sz="1200" dirty="0"/>
          </a:p>
          <a:p>
            <a:r>
              <a:rPr lang="en-US" sz="1200" dirty="0"/>
              <a:t>Create the following set of plots;</a:t>
            </a:r>
          </a:p>
          <a:p>
            <a:endParaRPr lang="en-US" sz="1200" dirty="0"/>
          </a:p>
          <a:p>
            <a:pPr marL="285750" indent="-285750">
              <a:buFont typeface="Arial" panose="020B0604020202020204" pitchFamily="34" charset="0"/>
              <a:buChar char="•"/>
            </a:pPr>
            <a:r>
              <a:rPr lang="en-US" b="1" dirty="0"/>
              <a:t>Sc vs Ti, Th, V, Y, Nb, P (</a:t>
            </a:r>
            <a:r>
              <a:rPr lang="en-US" b="1" dirty="0" err="1"/>
              <a:t>ioGAS</a:t>
            </a:r>
            <a:r>
              <a:rPr lang="en-US" b="1" dirty="0"/>
              <a:t> </a:t>
            </a:r>
            <a:r>
              <a:rPr lang="en-US" b="1" dirty="0" err="1"/>
              <a:t>xY</a:t>
            </a:r>
            <a:r>
              <a:rPr lang="en-US" b="1" dirty="0"/>
              <a:t> plots)</a:t>
            </a:r>
          </a:p>
          <a:p>
            <a:pPr marL="285750" indent="-285750">
              <a:buFont typeface="Arial" panose="020B0604020202020204" pitchFamily="34" charset="0"/>
              <a:buChar char="•"/>
            </a:pPr>
            <a:r>
              <a:rPr lang="en-US" b="1" dirty="0"/>
              <a:t>Ti vs Sc, Th, V, Y, Nb, P (</a:t>
            </a:r>
            <a:r>
              <a:rPr lang="en-US" b="1" dirty="0" err="1"/>
              <a:t>ioGAS</a:t>
            </a:r>
            <a:r>
              <a:rPr lang="en-US" b="1" dirty="0"/>
              <a:t> </a:t>
            </a:r>
            <a:r>
              <a:rPr lang="en-US" b="1" dirty="0" err="1"/>
              <a:t>xY</a:t>
            </a:r>
            <a:r>
              <a:rPr lang="en-US" b="1" dirty="0"/>
              <a:t> plots)</a:t>
            </a:r>
          </a:p>
          <a:p>
            <a:pPr marL="285750" indent="-285750">
              <a:buFont typeface="Arial" panose="020B0604020202020204" pitchFamily="34" charset="0"/>
              <a:buChar char="•"/>
            </a:pPr>
            <a:r>
              <a:rPr lang="en-US" b="1" dirty="0"/>
              <a:t>Sr/Y vs Y (this is an </a:t>
            </a:r>
            <a:r>
              <a:rPr lang="en-US" b="1" dirty="0" err="1"/>
              <a:t>ioGAS</a:t>
            </a:r>
            <a:r>
              <a:rPr lang="en-US" b="1" dirty="0"/>
              <a:t> Diagram)</a:t>
            </a:r>
          </a:p>
          <a:p>
            <a:pPr marL="285750" indent="-285750">
              <a:buFont typeface="Arial" panose="020B0604020202020204" pitchFamily="34" charset="0"/>
              <a:buChar char="•"/>
            </a:pPr>
            <a:r>
              <a:rPr lang="en-US" b="1" dirty="0"/>
              <a:t>V/Sc vs Sc (need to calculate a ratio to create this plot)</a:t>
            </a:r>
          </a:p>
          <a:p>
            <a:pPr marL="285750" indent="-285750">
              <a:buFont typeface="Arial" panose="020B0604020202020204" pitchFamily="34" charset="0"/>
              <a:buChar char="•"/>
            </a:pPr>
            <a:r>
              <a:rPr lang="en-US" b="1" dirty="0"/>
              <a:t>Jensen Cation plot (this is an </a:t>
            </a:r>
            <a:r>
              <a:rPr lang="en-US" b="1" dirty="0" err="1"/>
              <a:t>ioGAS</a:t>
            </a:r>
            <a:r>
              <a:rPr lang="en-US" b="1" dirty="0"/>
              <a:t> Diagram)</a:t>
            </a:r>
          </a:p>
          <a:p>
            <a:pPr marL="285750" indent="-285750">
              <a:buFont typeface="Arial" panose="020B0604020202020204" pitchFamily="34" charset="0"/>
              <a:buChar char="•"/>
            </a:pPr>
            <a:r>
              <a:rPr lang="en-US" b="1" dirty="0"/>
              <a:t>Sc vs Cr, Ni (</a:t>
            </a:r>
            <a:r>
              <a:rPr lang="en-US" b="1" dirty="0" err="1"/>
              <a:t>ioGAS</a:t>
            </a:r>
            <a:r>
              <a:rPr lang="en-US" b="1" dirty="0"/>
              <a:t> </a:t>
            </a:r>
            <a:r>
              <a:rPr lang="en-US" b="1" dirty="0" err="1"/>
              <a:t>xY</a:t>
            </a:r>
            <a:r>
              <a:rPr lang="en-US" b="1" dirty="0"/>
              <a:t> plots)</a:t>
            </a:r>
          </a:p>
          <a:p>
            <a:endParaRPr lang="en-US" sz="1200" dirty="0"/>
          </a:p>
          <a:p>
            <a:r>
              <a:rPr lang="en-US" sz="1200" dirty="0"/>
              <a:t>Note, Zr and Hf will not be used in this process since zircons are usually poorly dissolved with a 4 acid digest.</a:t>
            </a:r>
          </a:p>
        </p:txBody>
      </p:sp>
    </p:spTree>
    <p:extLst>
      <p:ext uri="{BB962C8B-B14F-4D97-AF65-F5344CB8AC3E}">
        <p14:creationId xmlns:p14="http://schemas.microsoft.com/office/powerpoint/2010/main" val="5090268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0A1C43D-6BF6-A2C7-1092-69DA3137A40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984663"/>
            <a:ext cx="12192000" cy="4738255"/>
          </a:xfrm>
          <a:prstGeom prst="rect">
            <a:avLst/>
          </a:prstGeom>
          <a:ln>
            <a:solidFill>
              <a:schemeClr val="tx1"/>
            </a:solidFill>
          </a:ln>
        </p:spPr>
      </p:pic>
      <p:sp>
        <p:nvSpPr>
          <p:cNvPr id="4" name="Rectangle 3">
            <a:extLst>
              <a:ext uri="{FF2B5EF4-FFF2-40B4-BE49-F238E27FC236}">
                <a16:creationId xmlns:a16="http://schemas.microsoft.com/office/drawing/2014/main" id="{A5D7EB2F-490D-4678-2455-AA973E4CEDD4}"/>
              </a:ext>
            </a:extLst>
          </p:cNvPr>
          <p:cNvSpPr/>
          <p:nvPr/>
        </p:nvSpPr>
        <p:spPr>
          <a:xfrm>
            <a:off x="10627355" y="2325230"/>
            <a:ext cx="1020853" cy="262106"/>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8A7A9E1-10BA-85B8-FCEF-E62B4EA4C5BC}"/>
              </a:ext>
            </a:extLst>
          </p:cNvPr>
          <p:cNvSpPr txBox="1"/>
          <p:nvPr/>
        </p:nvSpPr>
        <p:spPr>
          <a:xfrm>
            <a:off x="1026367" y="550506"/>
            <a:ext cx="6524350" cy="646331"/>
          </a:xfrm>
          <a:prstGeom prst="rect">
            <a:avLst/>
          </a:prstGeom>
          <a:noFill/>
        </p:spPr>
        <p:txBody>
          <a:bodyPr wrap="none" rtlCol="0">
            <a:spAutoFit/>
          </a:bodyPr>
          <a:lstStyle/>
          <a:p>
            <a:r>
              <a:rPr lang="en-US" sz="1200" dirty="0"/>
              <a:t>Calculations can be done in excel before you import a file, but they are easily done inside </a:t>
            </a:r>
            <a:r>
              <a:rPr lang="en-US" sz="1200" dirty="0" err="1"/>
              <a:t>ioGAS</a:t>
            </a:r>
            <a:r>
              <a:rPr lang="en-US" sz="1200" dirty="0"/>
              <a:t>.</a:t>
            </a:r>
          </a:p>
          <a:p>
            <a:r>
              <a:rPr lang="en-US" sz="1200" dirty="0"/>
              <a:t>On the top tool ribbon, go to Calculation, New Calculation.</a:t>
            </a:r>
          </a:p>
          <a:p>
            <a:r>
              <a:rPr lang="en-US" sz="1200" dirty="0"/>
              <a:t>In this case, I have selected </a:t>
            </a:r>
            <a:r>
              <a:rPr lang="en-US" sz="1200" dirty="0" err="1"/>
              <a:t>V_ppm</a:t>
            </a:r>
            <a:r>
              <a:rPr lang="en-US" sz="1200" dirty="0"/>
              <a:t> and </a:t>
            </a:r>
            <a:r>
              <a:rPr lang="en-US" sz="1200" dirty="0" err="1"/>
              <a:t>Sc_ppm</a:t>
            </a:r>
            <a:r>
              <a:rPr lang="en-US" sz="1200" dirty="0"/>
              <a:t> as the variables to use in the calculation.</a:t>
            </a:r>
          </a:p>
        </p:txBody>
      </p:sp>
    </p:spTree>
    <p:extLst>
      <p:ext uri="{BB962C8B-B14F-4D97-AF65-F5344CB8AC3E}">
        <p14:creationId xmlns:p14="http://schemas.microsoft.com/office/powerpoint/2010/main" val="34354921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88A5D15-F9A2-2EE4-4F4F-33D9C78F64D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537855"/>
            <a:ext cx="12192000" cy="5320145"/>
          </a:xfrm>
          <a:prstGeom prst="rect">
            <a:avLst/>
          </a:prstGeom>
        </p:spPr>
      </p:pic>
      <p:sp>
        <p:nvSpPr>
          <p:cNvPr id="4" name="Rectangle 3">
            <a:extLst>
              <a:ext uri="{FF2B5EF4-FFF2-40B4-BE49-F238E27FC236}">
                <a16:creationId xmlns:a16="http://schemas.microsoft.com/office/drawing/2014/main" id="{BE81A8B5-041E-9093-70B6-60A9B7FE4007}"/>
              </a:ext>
            </a:extLst>
          </p:cNvPr>
          <p:cNvSpPr/>
          <p:nvPr/>
        </p:nvSpPr>
        <p:spPr>
          <a:xfrm>
            <a:off x="7988065" y="1899202"/>
            <a:ext cx="511700" cy="656961"/>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88DD1AB2-F47D-7D04-3346-A603A797C150}"/>
              </a:ext>
            </a:extLst>
          </p:cNvPr>
          <p:cNvSpPr/>
          <p:nvPr/>
        </p:nvSpPr>
        <p:spPr>
          <a:xfrm>
            <a:off x="9678320" y="1899202"/>
            <a:ext cx="511700" cy="656961"/>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A4161EE0-A51F-EC01-E2E4-D27CBE98DFF2}"/>
              </a:ext>
            </a:extLst>
          </p:cNvPr>
          <p:cNvSpPr txBox="1"/>
          <p:nvPr/>
        </p:nvSpPr>
        <p:spPr>
          <a:xfrm>
            <a:off x="1026367" y="550506"/>
            <a:ext cx="10258160" cy="461665"/>
          </a:xfrm>
          <a:prstGeom prst="rect">
            <a:avLst/>
          </a:prstGeom>
          <a:noFill/>
        </p:spPr>
        <p:txBody>
          <a:bodyPr wrap="square" rtlCol="0">
            <a:spAutoFit/>
          </a:bodyPr>
          <a:lstStyle/>
          <a:p>
            <a:r>
              <a:rPr lang="en-US" sz="1200" dirty="0"/>
              <a:t>Creating Diagrams. Select the plotting variables you would like to use. In this case, I chose V/Sc and Sc. On the top tool ribbon, go to Diagram, New Diagram, New XY Diagram. Click on edit diagram to add a suitable heading, fix and label the axes, </a:t>
            </a:r>
            <a:r>
              <a:rPr lang="en-US" sz="1200" dirty="0" err="1"/>
              <a:t>etc</a:t>
            </a:r>
            <a:r>
              <a:rPr lang="en-US" sz="1200" dirty="0"/>
              <a:t>, then save the diagram for future use. </a:t>
            </a:r>
          </a:p>
        </p:txBody>
      </p:sp>
    </p:spTree>
    <p:extLst>
      <p:ext uri="{BB962C8B-B14F-4D97-AF65-F5344CB8AC3E}">
        <p14:creationId xmlns:p14="http://schemas.microsoft.com/office/powerpoint/2010/main" val="7375737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5199B8-6E30-73BF-0978-FDC95E30A961}"/>
              </a:ext>
            </a:extLst>
          </p:cNvPr>
          <p:cNvSpPr txBox="1"/>
          <p:nvPr/>
        </p:nvSpPr>
        <p:spPr>
          <a:xfrm>
            <a:off x="1026367" y="550506"/>
            <a:ext cx="10077062" cy="461665"/>
          </a:xfrm>
          <a:prstGeom prst="rect">
            <a:avLst/>
          </a:prstGeom>
          <a:noFill/>
        </p:spPr>
        <p:txBody>
          <a:bodyPr wrap="square" rtlCol="0">
            <a:spAutoFit/>
          </a:bodyPr>
          <a:lstStyle/>
          <a:p>
            <a:r>
              <a:rPr lang="en-US" sz="1200" dirty="0"/>
              <a:t>If you are likely to use the same suite of geochemistry plots on a regular basis, then it is a good idea to Save a Template.</a:t>
            </a:r>
          </a:p>
          <a:p>
            <a:r>
              <a:rPr lang="en-US" sz="1200" dirty="0"/>
              <a:t>On the top tool ribbon, go to Home, Save Template.</a:t>
            </a:r>
          </a:p>
        </p:txBody>
      </p:sp>
      <p:pic>
        <p:nvPicPr>
          <p:cNvPr id="4" name="Picture 3">
            <a:extLst>
              <a:ext uri="{FF2B5EF4-FFF2-40B4-BE49-F238E27FC236}">
                <a16:creationId xmlns:a16="http://schemas.microsoft.com/office/drawing/2014/main" id="{B22043B4-BEF0-45A3-A928-ED63725CBB77}"/>
              </a:ext>
            </a:extLst>
          </p:cNvPr>
          <p:cNvPicPr>
            <a:picLocks noChangeAspect="1"/>
          </p:cNvPicPr>
          <p:nvPr/>
        </p:nvPicPr>
        <p:blipFill rotWithShape="1">
          <a:blip r:embed="rId2"/>
          <a:srcRect b="76515"/>
          <a:stretch/>
        </p:blipFill>
        <p:spPr>
          <a:xfrm>
            <a:off x="0" y="1184564"/>
            <a:ext cx="12192000" cy="1610591"/>
          </a:xfrm>
          <a:prstGeom prst="rect">
            <a:avLst/>
          </a:prstGeom>
          <a:ln>
            <a:solidFill>
              <a:schemeClr val="tx1"/>
            </a:solidFill>
          </a:ln>
        </p:spPr>
      </p:pic>
      <p:sp>
        <p:nvSpPr>
          <p:cNvPr id="5" name="TextBox 4">
            <a:extLst>
              <a:ext uri="{FF2B5EF4-FFF2-40B4-BE49-F238E27FC236}">
                <a16:creationId xmlns:a16="http://schemas.microsoft.com/office/drawing/2014/main" id="{5CCA5EC4-2DB9-3903-40EE-C9ADB1BCB438}"/>
              </a:ext>
            </a:extLst>
          </p:cNvPr>
          <p:cNvSpPr txBox="1"/>
          <p:nvPr/>
        </p:nvSpPr>
        <p:spPr>
          <a:xfrm>
            <a:off x="1026367" y="3198167"/>
            <a:ext cx="10077062" cy="461665"/>
          </a:xfrm>
          <a:prstGeom prst="rect">
            <a:avLst/>
          </a:prstGeom>
          <a:noFill/>
        </p:spPr>
        <p:txBody>
          <a:bodyPr wrap="square" rtlCol="0">
            <a:spAutoFit/>
          </a:bodyPr>
          <a:lstStyle/>
          <a:p>
            <a:r>
              <a:rPr lang="en-US" sz="1200" dirty="0"/>
              <a:t>Next time you open a file, instead of recreating all the usual plots, you can go to Home, Open, Open Template, User. The suite of plots you created will come up on the User list</a:t>
            </a:r>
          </a:p>
        </p:txBody>
      </p:sp>
      <p:pic>
        <p:nvPicPr>
          <p:cNvPr id="7" name="Picture 6">
            <a:extLst>
              <a:ext uri="{FF2B5EF4-FFF2-40B4-BE49-F238E27FC236}">
                <a16:creationId xmlns:a16="http://schemas.microsoft.com/office/drawing/2014/main" id="{9718FF4D-6391-0466-5A57-299D2F0E23F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4062846"/>
            <a:ext cx="12192000" cy="2795155"/>
          </a:xfrm>
          <a:prstGeom prst="rect">
            <a:avLst/>
          </a:prstGeom>
          <a:ln>
            <a:solidFill>
              <a:schemeClr val="tx1"/>
            </a:solidFill>
          </a:ln>
        </p:spPr>
      </p:pic>
      <p:sp>
        <p:nvSpPr>
          <p:cNvPr id="8" name="Rectangle 7">
            <a:extLst>
              <a:ext uri="{FF2B5EF4-FFF2-40B4-BE49-F238E27FC236}">
                <a16:creationId xmlns:a16="http://schemas.microsoft.com/office/drawing/2014/main" id="{21ACD7CA-D77D-B4DB-F572-C4A4821CCAE5}"/>
              </a:ext>
            </a:extLst>
          </p:cNvPr>
          <p:cNvSpPr/>
          <p:nvPr/>
        </p:nvSpPr>
        <p:spPr>
          <a:xfrm>
            <a:off x="1701564" y="1907361"/>
            <a:ext cx="854599" cy="26434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F3EC46A-B6C3-2F8F-4631-712D1B2B353C}"/>
              </a:ext>
            </a:extLst>
          </p:cNvPr>
          <p:cNvSpPr/>
          <p:nvPr/>
        </p:nvSpPr>
        <p:spPr>
          <a:xfrm>
            <a:off x="41563" y="5925179"/>
            <a:ext cx="1174173" cy="278194"/>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FA38E98-1AA5-E623-81A7-B1B5EA1F4619}"/>
              </a:ext>
            </a:extLst>
          </p:cNvPr>
          <p:cNvSpPr/>
          <p:nvPr/>
        </p:nvSpPr>
        <p:spPr>
          <a:xfrm>
            <a:off x="1215736" y="6328193"/>
            <a:ext cx="841664" cy="278194"/>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007811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F16D832-19AB-F23C-919F-601EBBDB2EFF}"/>
              </a:ext>
            </a:extLst>
          </p:cNvPr>
          <p:cNvPicPr>
            <a:picLocks noChangeAspect="1"/>
          </p:cNvPicPr>
          <p:nvPr/>
        </p:nvPicPr>
        <p:blipFill>
          <a:blip r:embed="rId3"/>
          <a:stretch>
            <a:fillRect/>
          </a:stretch>
        </p:blipFill>
        <p:spPr>
          <a:xfrm>
            <a:off x="660904" y="2666941"/>
            <a:ext cx="10646806" cy="3307139"/>
          </a:xfrm>
          <a:prstGeom prst="rect">
            <a:avLst/>
          </a:prstGeom>
        </p:spPr>
      </p:pic>
      <p:cxnSp>
        <p:nvCxnSpPr>
          <p:cNvPr id="4" name="Straight Arrow Connector 3">
            <a:extLst>
              <a:ext uri="{FF2B5EF4-FFF2-40B4-BE49-F238E27FC236}">
                <a16:creationId xmlns:a16="http://schemas.microsoft.com/office/drawing/2014/main" id="{78F94C25-09B7-0C3A-B2D3-CCA745FF9DD2}"/>
              </a:ext>
            </a:extLst>
          </p:cNvPr>
          <p:cNvCxnSpPr/>
          <p:nvPr/>
        </p:nvCxnSpPr>
        <p:spPr>
          <a:xfrm flipV="1">
            <a:off x="2657856" y="4145280"/>
            <a:ext cx="792480" cy="524256"/>
          </a:xfrm>
          <a:prstGeom prst="straightConnector1">
            <a:avLst/>
          </a:prstGeom>
          <a:ln w="381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4CC37FAD-CF46-AC8D-C0DF-78F4DEE5950C}"/>
              </a:ext>
            </a:extLst>
          </p:cNvPr>
          <p:cNvCxnSpPr>
            <a:cxnSpLocks/>
          </p:cNvCxnSpPr>
          <p:nvPr/>
        </p:nvCxnSpPr>
        <p:spPr>
          <a:xfrm>
            <a:off x="3864864" y="4669536"/>
            <a:ext cx="1292352" cy="768096"/>
          </a:xfrm>
          <a:prstGeom prst="straightConnector1">
            <a:avLst/>
          </a:prstGeom>
          <a:ln w="381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199A2DDC-B8D1-4F65-30E9-4E07E9CF0F18}"/>
              </a:ext>
            </a:extLst>
          </p:cNvPr>
          <p:cNvCxnSpPr>
            <a:cxnSpLocks/>
          </p:cNvCxnSpPr>
          <p:nvPr/>
        </p:nvCxnSpPr>
        <p:spPr>
          <a:xfrm flipV="1">
            <a:off x="7851648" y="3950208"/>
            <a:ext cx="877824" cy="1146048"/>
          </a:xfrm>
          <a:prstGeom prst="straightConnector1">
            <a:avLst/>
          </a:prstGeom>
          <a:ln w="381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3C2490DA-D80A-CC38-EFB9-26879AA412E2}"/>
              </a:ext>
            </a:extLst>
          </p:cNvPr>
          <p:cNvCxnSpPr>
            <a:cxnSpLocks/>
          </p:cNvCxnSpPr>
          <p:nvPr/>
        </p:nvCxnSpPr>
        <p:spPr>
          <a:xfrm>
            <a:off x="9026434" y="4815840"/>
            <a:ext cx="1385534" cy="707136"/>
          </a:xfrm>
          <a:prstGeom prst="straightConnector1">
            <a:avLst/>
          </a:prstGeom>
          <a:ln w="381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DDB1CC4A-587E-0C3A-B245-3FA22F64D81C}"/>
              </a:ext>
            </a:extLst>
          </p:cNvPr>
          <p:cNvSpPr txBox="1"/>
          <p:nvPr/>
        </p:nvSpPr>
        <p:spPr>
          <a:xfrm>
            <a:off x="895739" y="755780"/>
            <a:ext cx="5912516" cy="830997"/>
          </a:xfrm>
          <a:prstGeom prst="rect">
            <a:avLst/>
          </a:prstGeom>
          <a:noFill/>
        </p:spPr>
        <p:txBody>
          <a:bodyPr wrap="none" rtlCol="0">
            <a:spAutoFit/>
          </a:bodyPr>
          <a:lstStyle/>
          <a:p>
            <a:r>
              <a:rPr lang="en-US" sz="1600" b="1" dirty="0"/>
              <a:t>Why plot Scandium?</a:t>
            </a:r>
          </a:p>
          <a:p>
            <a:r>
              <a:rPr lang="en-US" sz="1600" dirty="0"/>
              <a:t>Tholeiites plot on an Fe-enrichment trend; enriched in Scandium.</a:t>
            </a:r>
          </a:p>
          <a:p>
            <a:r>
              <a:rPr lang="en-US" sz="1600" dirty="0"/>
              <a:t>Calc-alkaline rocks trend to lower Fe; depleted in Scandium. </a:t>
            </a:r>
          </a:p>
        </p:txBody>
      </p:sp>
      <p:sp>
        <p:nvSpPr>
          <p:cNvPr id="2" name="TextBox 1">
            <a:extLst>
              <a:ext uri="{FF2B5EF4-FFF2-40B4-BE49-F238E27FC236}">
                <a16:creationId xmlns:a16="http://schemas.microsoft.com/office/drawing/2014/main" id="{04F8BC8C-11F1-50B7-DC5C-BFAFC581BE83}"/>
              </a:ext>
            </a:extLst>
          </p:cNvPr>
          <p:cNvSpPr txBox="1"/>
          <p:nvPr/>
        </p:nvSpPr>
        <p:spPr>
          <a:xfrm>
            <a:off x="1156995" y="4253519"/>
            <a:ext cx="1335622" cy="307777"/>
          </a:xfrm>
          <a:prstGeom prst="rect">
            <a:avLst/>
          </a:prstGeom>
          <a:noFill/>
        </p:spPr>
        <p:txBody>
          <a:bodyPr wrap="none" rtlCol="0">
            <a:spAutoFit/>
          </a:bodyPr>
          <a:lstStyle/>
          <a:p>
            <a:r>
              <a:rPr lang="en-US" sz="1400" b="1" dirty="0"/>
              <a:t>Tholeiitic Trend</a:t>
            </a:r>
          </a:p>
        </p:txBody>
      </p:sp>
      <p:sp>
        <p:nvSpPr>
          <p:cNvPr id="3" name="TextBox 2">
            <a:extLst>
              <a:ext uri="{FF2B5EF4-FFF2-40B4-BE49-F238E27FC236}">
                <a16:creationId xmlns:a16="http://schemas.microsoft.com/office/drawing/2014/main" id="{1979B2E0-D3A8-B8FE-C3B0-AA375F059DBE}"/>
              </a:ext>
            </a:extLst>
          </p:cNvPr>
          <p:cNvSpPr txBox="1"/>
          <p:nvPr/>
        </p:nvSpPr>
        <p:spPr>
          <a:xfrm>
            <a:off x="6424014" y="4561296"/>
            <a:ext cx="1335622" cy="307777"/>
          </a:xfrm>
          <a:prstGeom prst="rect">
            <a:avLst/>
          </a:prstGeom>
          <a:noFill/>
        </p:spPr>
        <p:txBody>
          <a:bodyPr wrap="none" rtlCol="0">
            <a:spAutoFit/>
          </a:bodyPr>
          <a:lstStyle/>
          <a:p>
            <a:r>
              <a:rPr lang="en-US" sz="1400" b="1" dirty="0"/>
              <a:t>Tholeiitic Trend</a:t>
            </a:r>
          </a:p>
        </p:txBody>
      </p:sp>
      <p:sp>
        <p:nvSpPr>
          <p:cNvPr id="7" name="TextBox 6">
            <a:extLst>
              <a:ext uri="{FF2B5EF4-FFF2-40B4-BE49-F238E27FC236}">
                <a16:creationId xmlns:a16="http://schemas.microsoft.com/office/drawing/2014/main" id="{3C625A56-17E8-C82A-A2FB-179CA86E7BF8}"/>
              </a:ext>
            </a:extLst>
          </p:cNvPr>
          <p:cNvSpPr txBox="1"/>
          <p:nvPr/>
        </p:nvSpPr>
        <p:spPr>
          <a:xfrm>
            <a:off x="4408987" y="4266074"/>
            <a:ext cx="1607556" cy="307777"/>
          </a:xfrm>
          <a:prstGeom prst="rect">
            <a:avLst/>
          </a:prstGeom>
          <a:noFill/>
        </p:spPr>
        <p:txBody>
          <a:bodyPr wrap="none" rtlCol="0">
            <a:spAutoFit/>
          </a:bodyPr>
          <a:lstStyle/>
          <a:p>
            <a:r>
              <a:rPr lang="en-US" sz="1400" b="1" dirty="0"/>
              <a:t>Calc-Alkaline Trend</a:t>
            </a:r>
          </a:p>
        </p:txBody>
      </p:sp>
      <p:sp>
        <p:nvSpPr>
          <p:cNvPr id="8" name="TextBox 7">
            <a:extLst>
              <a:ext uri="{FF2B5EF4-FFF2-40B4-BE49-F238E27FC236}">
                <a16:creationId xmlns:a16="http://schemas.microsoft.com/office/drawing/2014/main" id="{8A506E1F-ACB9-AA82-BE81-7E64CE32FBC6}"/>
              </a:ext>
            </a:extLst>
          </p:cNvPr>
          <p:cNvSpPr txBox="1"/>
          <p:nvPr/>
        </p:nvSpPr>
        <p:spPr>
          <a:xfrm>
            <a:off x="9719201" y="4586406"/>
            <a:ext cx="1607556" cy="307777"/>
          </a:xfrm>
          <a:prstGeom prst="rect">
            <a:avLst/>
          </a:prstGeom>
          <a:noFill/>
        </p:spPr>
        <p:txBody>
          <a:bodyPr wrap="none" rtlCol="0">
            <a:spAutoFit/>
          </a:bodyPr>
          <a:lstStyle/>
          <a:p>
            <a:r>
              <a:rPr lang="en-US" sz="1400" b="1" dirty="0"/>
              <a:t>Calc-Alkaline Trend</a:t>
            </a:r>
          </a:p>
        </p:txBody>
      </p:sp>
    </p:spTree>
    <p:extLst>
      <p:ext uri="{BB962C8B-B14F-4D97-AF65-F5344CB8AC3E}">
        <p14:creationId xmlns:p14="http://schemas.microsoft.com/office/powerpoint/2010/main" val="20231993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5F39D7C-CC7E-B346-95A2-BC301530F3F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240467" y="1035698"/>
            <a:ext cx="8515739" cy="5523722"/>
          </a:xfrm>
          <a:prstGeom prst="rect">
            <a:avLst/>
          </a:prstGeom>
          <a:ln>
            <a:solidFill>
              <a:schemeClr val="tx1"/>
            </a:solidFill>
          </a:ln>
        </p:spPr>
      </p:pic>
      <p:sp>
        <p:nvSpPr>
          <p:cNvPr id="4" name="TextBox 3">
            <a:extLst>
              <a:ext uri="{FF2B5EF4-FFF2-40B4-BE49-F238E27FC236}">
                <a16:creationId xmlns:a16="http://schemas.microsoft.com/office/drawing/2014/main" id="{52704E59-5415-53EC-A9B0-DDED4A2DA5CA}"/>
              </a:ext>
            </a:extLst>
          </p:cNvPr>
          <p:cNvSpPr txBox="1"/>
          <p:nvPr/>
        </p:nvSpPr>
        <p:spPr>
          <a:xfrm>
            <a:off x="1026367" y="550506"/>
            <a:ext cx="4428200" cy="276999"/>
          </a:xfrm>
          <a:prstGeom prst="rect">
            <a:avLst/>
          </a:prstGeom>
          <a:noFill/>
        </p:spPr>
        <p:txBody>
          <a:bodyPr wrap="none" rtlCol="0">
            <a:spAutoFit/>
          </a:bodyPr>
          <a:lstStyle/>
          <a:p>
            <a:r>
              <a:rPr lang="en-US" sz="1200" dirty="0"/>
              <a:t>In the Attribute Manager, Load the provided attribute Legend file </a:t>
            </a:r>
          </a:p>
        </p:txBody>
      </p:sp>
    </p:spTree>
    <p:extLst>
      <p:ext uri="{BB962C8B-B14F-4D97-AF65-F5344CB8AC3E}">
        <p14:creationId xmlns:p14="http://schemas.microsoft.com/office/powerpoint/2010/main" val="40192219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B119371-71BE-3FFA-AA65-7A2668BAA848}"/>
              </a:ext>
            </a:extLst>
          </p:cNvPr>
          <p:cNvSpPr txBox="1"/>
          <p:nvPr/>
        </p:nvSpPr>
        <p:spPr>
          <a:xfrm>
            <a:off x="1026367" y="550506"/>
            <a:ext cx="5424370" cy="276999"/>
          </a:xfrm>
          <a:prstGeom prst="rect">
            <a:avLst/>
          </a:prstGeom>
          <a:noFill/>
        </p:spPr>
        <p:txBody>
          <a:bodyPr wrap="none" rtlCol="0">
            <a:spAutoFit/>
          </a:bodyPr>
          <a:lstStyle/>
          <a:p>
            <a:r>
              <a:rPr lang="en-US" sz="1200" dirty="0"/>
              <a:t>In the Attribute Manager, select </a:t>
            </a:r>
            <a:r>
              <a:rPr lang="en-US" sz="1200" dirty="0" err="1"/>
              <a:t>Rock_Name</a:t>
            </a:r>
            <a:r>
              <a:rPr lang="en-US" sz="1200" dirty="0"/>
              <a:t>, auto-attribute, use existing legend.</a:t>
            </a:r>
          </a:p>
        </p:txBody>
      </p:sp>
      <p:pic>
        <p:nvPicPr>
          <p:cNvPr id="6" name="Picture 5">
            <a:extLst>
              <a:ext uri="{FF2B5EF4-FFF2-40B4-BE49-F238E27FC236}">
                <a16:creationId xmlns:a16="http://schemas.microsoft.com/office/drawing/2014/main" id="{CED64349-587E-29D6-8CA5-37E860C048A3}"/>
              </a:ext>
            </a:extLst>
          </p:cNvPr>
          <p:cNvPicPr>
            <a:picLocks noChangeAspect="1"/>
          </p:cNvPicPr>
          <p:nvPr/>
        </p:nvPicPr>
        <p:blipFill>
          <a:blip r:embed="rId2"/>
          <a:stretch>
            <a:fillRect/>
          </a:stretch>
        </p:blipFill>
        <p:spPr>
          <a:xfrm>
            <a:off x="2581469" y="1568444"/>
            <a:ext cx="7029062" cy="4739050"/>
          </a:xfrm>
          <a:prstGeom prst="rect">
            <a:avLst/>
          </a:prstGeom>
        </p:spPr>
      </p:pic>
      <p:sp>
        <p:nvSpPr>
          <p:cNvPr id="2" name="Rectangle 1">
            <a:extLst>
              <a:ext uri="{FF2B5EF4-FFF2-40B4-BE49-F238E27FC236}">
                <a16:creationId xmlns:a16="http://schemas.microsoft.com/office/drawing/2014/main" id="{2A859A52-70CB-FBE3-7FF0-CB91FB141820}"/>
              </a:ext>
            </a:extLst>
          </p:cNvPr>
          <p:cNvSpPr/>
          <p:nvPr/>
        </p:nvSpPr>
        <p:spPr>
          <a:xfrm>
            <a:off x="2581469" y="5635690"/>
            <a:ext cx="1514670" cy="410547"/>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84B6B39B-9278-9ECB-304C-EC752D11DB42}"/>
              </a:ext>
            </a:extLst>
          </p:cNvPr>
          <p:cNvSpPr/>
          <p:nvPr/>
        </p:nvSpPr>
        <p:spPr>
          <a:xfrm>
            <a:off x="8172061" y="5635690"/>
            <a:ext cx="1514670" cy="410547"/>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690998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F85D290-36EA-E0D2-923F-61DF8AEA6D22}"/>
              </a:ext>
            </a:extLst>
          </p:cNvPr>
          <p:cNvPicPr>
            <a:picLocks noChangeAspect="1"/>
          </p:cNvPicPr>
          <p:nvPr/>
        </p:nvPicPr>
        <p:blipFill>
          <a:blip r:embed="rId2"/>
          <a:stretch>
            <a:fillRect/>
          </a:stretch>
        </p:blipFill>
        <p:spPr>
          <a:xfrm>
            <a:off x="0" y="1549522"/>
            <a:ext cx="12192000" cy="5308478"/>
          </a:xfrm>
          <a:prstGeom prst="rect">
            <a:avLst/>
          </a:prstGeom>
        </p:spPr>
      </p:pic>
      <p:sp>
        <p:nvSpPr>
          <p:cNvPr id="6" name="TextBox 5">
            <a:extLst>
              <a:ext uri="{FF2B5EF4-FFF2-40B4-BE49-F238E27FC236}">
                <a16:creationId xmlns:a16="http://schemas.microsoft.com/office/drawing/2014/main" id="{FFFA185E-12AA-3A0F-F101-9FC56B54E5F1}"/>
              </a:ext>
            </a:extLst>
          </p:cNvPr>
          <p:cNvSpPr txBox="1"/>
          <p:nvPr/>
        </p:nvSpPr>
        <p:spPr>
          <a:xfrm>
            <a:off x="1026367" y="550506"/>
            <a:ext cx="10282335" cy="830997"/>
          </a:xfrm>
          <a:prstGeom prst="rect">
            <a:avLst/>
          </a:prstGeom>
          <a:noFill/>
        </p:spPr>
        <p:txBody>
          <a:bodyPr wrap="square" rtlCol="0">
            <a:spAutoFit/>
          </a:bodyPr>
          <a:lstStyle/>
          <a:p>
            <a:r>
              <a:rPr lang="en-US" sz="1200" dirty="0"/>
              <a:t>Sc vs Ti, Th, V, Y, Nb, P. What clusters can you recognize in the data?</a:t>
            </a:r>
          </a:p>
          <a:p>
            <a:r>
              <a:rPr lang="en-US" sz="1200" dirty="0"/>
              <a:t>Greens are mafic, yellow Th-rich, V-poor felsic, red-pink is porphyry, grey, cyan logged as sediment. Areas of mixed </a:t>
            </a:r>
            <a:r>
              <a:rPr lang="en-US" sz="1200" dirty="0" err="1"/>
              <a:t>colours</a:t>
            </a:r>
            <a:r>
              <a:rPr lang="en-US" sz="1200" dirty="0"/>
              <a:t> are likely due to </a:t>
            </a:r>
            <a:r>
              <a:rPr lang="en-US" sz="1200" dirty="0" err="1"/>
              <a:t>mislogged</a:t>
            </a:r>
            <a:r>
              <a:rPr lang="en-US" sz="1200" dirty="0"/>
              <a:t> rocks.  </a:t>
            </a:r>
            <a:r>
              <a:rPr lang="en-US" sz="1200" b="1" dirty="0"/>
              <a:t>Note; with the chemistry, we can pick compositional groups, but not rock types </a:t>
            </a:r>
            <a:r>
              <a:rPr lang="en-US" sz="1200" b="1" dirty="0" err="1"/>
              <a:t>ie</a:t>
            </a:r>
            <a:r>
              <a:rPr lang="en-US" sz="1200" b="1" dirty="0"/>
              <a:t> can’t see textures. Fragmental rocks will be assigned to groups based on the dominant clast provenance. </a:t>
            </a:r>
          </a:p>
        </p:txBody>
      </p:sp>
    </p:spTree>
    <p:extLst>
      <p:ext uri="{BB962C8B-B14F-4D97-AF65-F5344CB8AC3E}">
        <p14:creationId xmlns:p14="http://schemas.microsoft.com/office/powerpoint/2010/main" val="30440278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03474A-604B-0DB5-4206-EC33C2A87723}"/>
              </a:ext>
            </a:extLst>
          </p:cNvPr>
          <p:cNvPicPr>
            <a:picLocks noChangeAspect="1"/>
          </p:cNvPicPr>
          <p:nvPr/>
        </p:nvPicPr>
        <p:blipFill>
          <a:blip r:embed="rId2"/>
          <a:stretch>
            <a:fillRect/>
          </a:stretch>
        </p:blipFill>
        <p:spPr>
          <a:xfrm>
            <a:off x="839755" y="933061"/>
            <a:ext cx="10080000" cy="5670000"/>
          </a:xfrm>
          <a:prstGeom prst="rect">
            <a:avLst/>
          </a:prstGeom>
        </p:spPr>
      </p:pic>
      <p:sp>
        <p:nvSpPr>
          <p:cNvPr id="4" name="TextBox 3">
            <a:extLst>
              <a:ext uri="{FF2B5EF4-FFF2-40B4-BE49-F238E27FC236}">
                <a16:creationId xmlns:a16="http://schemas.microsoft.com/office/drawing/2014/main" id="{90518FB5-806A-61A0-011F-52DFADBBAB02}"/>
              </a:ext>
            </a:extLst>
          </p:cNvPr>
          <p:cNvSpPr txBox="1"/>
          <p:nvPr/>
        </p:nvSpPr>
        <p:spPr>
          <a:xfrm>
            <a:off x="1026367" y="550506"/>
            <a:ext cx="5907579" cy="276999"/>
          </a:xfrm>
          <a:prstGeom prst="rect">
            <a:avLst/>
          </a:prstGeom>
          <a:noFill/>
        </p:spPr>
        <p:txBody>
          <a:bodyPr wrap="none" rtlCol="0">
            <a:spAutoFit/>
          </a:bodyPr>
          <a:lstStyle/>
          <a:p>
            <a:r>
              <a:rPr lang="en-US" sz="1200" dirty="0"/>
              <a:t>Sc vs Ti, Th, V, Y, Nb, P. Add a point density contour overlay. Look for clusters in the data.</a:t>
            </a:r>
          </a:p>
        </p:txBody>
      </p:sp>
      <p:sp>
        <p:nvSpPr>
          <p:cNvPr id="5" name="Rectangle 4">
            <a:extLst>
              <a:ext uri="{FF2B5EF4-FFF2-40B4-BE49-F238E27FC236}">
                <a16:creationId xmlns:a16="http://schemas.microsoft.com/office/drawing/2014/main" id="{E6BC00D4-2DA2-E41B-DC56-91BFD00D350C}"/>
              </a:ext>
            </a:extLst>
          </p:cNvPr>
          <p:cNvSpPr/>
          <p:nvPr/>
        </p:nvSpPr>
        <p:spPr>
          <a:xfrm>
            <a:off x="10434563" y="3170901"/>
            <a:ext cx="323633" cy="35607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010471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E596AC7-E19C-99A7-BD63-9DFF2353B764}"/>
              </a:ext>
            </a:extLst>
          </p:cNvPr>
          <p:cNvPicPr>
            <a:picLocks noChangeAspect="1"/>
          </p:cNvPicPr>
          <p:nvPr/>
        </p:nvPicPr>
        <p:blipFill>
          <a:blip r:embed="rId2"/>
          <a:stretch>
            <a:fillRect/>
          </a:stretch>
        </p:blipFill>
        <p:spPr>
          <a:xfrm>
            <a:off x="354563" y="2414873"/>
            <a:ext cx="10080000" cy="4388899"/>
          </a:xfrm>
          <a:prstGeom prst="rect">
            <a:avLst/>
          </a:prstGeom>
        </p:spPr>
      </p:pic>
      <p:sp>
        <p:nvSpPr>
          <p:cNvPr id="6" name="TextBox 5">
            <a:extLst>
              <a:ext uri="{FF2B5EF4-FFF2-40B4-BE49-F238E27FC236}">
                <a16:creationId xmlns:a16="http://schemas.microsoft.com/office/drawing/2014/main" id="{6229EBBC-B285-BA11-70B4-48D6AA34F879}"/>
              </a:ext>
            </a:extLst>
          </p:cNvPr>
          <p:cNvSpPr txBox="1"/>
          <p:nvPr/>
        </p:nvSpPr>
        <p:spPr>
          <a:xfrm>
            <a:off x="1026367" y="550506"/>
            <a:ext cx="10403633" cy="830997"/>
          </a:xfrm>
          <a:prstGeom prst="rect">
            <a:avLst/>
          </a:prstGeom>
          <a:noFill/>
        </p:spPr>
        <p:txBody>
          <a:bodyPr wrap="square" rtlCol="0">
            <a:spAutoFit/>
          </a:bodyPr>
          <a:lstStyle/>
          <a:p>
            <a:r>
              <a:rPr lang="en-US" sz="1200" dirty="0"/>
              <a:t>Ti vs Sc, Th, V, Y, Nb, P. What clusters can you recognize in the data?</a:t>
            </a:r>
          </a:p>
          <a:p>
            <a:r>
              <a:rPr lang="en-US" sz="1200" dirty="0"/>
              <a:t>Greens are mafic, yellow Th-rich, V-poor felsic, red-pink is porphyry, grey, cyan logged as sediment. Areas of mixed </a:t>
            </a:r>
            <a:r>
              <a:rPr lang="en-US" sz="1200" dirty="0" err="1"/>
              <a:t>colours</a:t>
            </a:r>
            <a:r>
              <a:rPr lang="en-US" sz="1200" dirty="0"/>
              <a:t> are likely due to </a:t>
            </a:r>
            <a:r>
              <a:rPr lang="en-US" sz="1200" dirty="0" err="1"/>
              <a:t>mislogged</a:t>
            </a:r>
            <a:r>
              <a:rPr lang="en-US" sz="1200" dirty="0"/>
              <a:t> rocks.  </a:t>
            </a:r>
            <a:r>
              <a:rPr lang="en-US" sz="1200" b="1" dirty="0"/>
              <a:t>Note; with the chemistry, we can pick compositional groups, but not rock types </a:t>
            </a:r>
            <a:r>
              <a:rPr lang="en-US" sz="1200" b="1" dirty="0" err="1"/>
              <a:t>ie</a:t>
            </a:r>
            <a:r>
              <a:rPr lang="en-US" sz="1200" b="1" dirty="0"/>
              <a:t> can’t see textures. Fragmental rocks will be assigned to groups based on the dominant clast provenance. </a:t>
            </a:r>
          </a:p>
        </p:txBody>
      </p:sp>
      <p:pic>
        <p:nvPicPr>
          <p:cNvPr id="8" name="Picture 7">
            <a:extLst>
              <a:ext uri="{FF2B5EF4-FFF2-40B4-BE49-F238E27FC236}">
                <a16:creationId xmlns:a16="http://schemas.microsoft.com/office/drawing/2014/main" id="{33D3EF09-9BE2-FDD7-D422-5D1FABB3020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42642" y="2527139"/>
            <a:ext cx="2047875" cy="3080560"/>
          </a:xfrm>
          <a:prstGeom prst="rect">
            <a:avLst/>
          </a:prstGeom>
        </p:spPr>
      </p:pic>
    </p:spTree>
    <p:extLst>
      <p:ext uri="{BB962C8B-B14F-4D97-AF65-F5344CB8AC3E}">
        <p14:creationId xmlns:p14="http://schemas.microsoft.com/office/powerpoint/2010/main" val="42693469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2C2A386-BC7B-2D66-ABBC-C33C8B7A7A2E}"/>
              </a:ext>
            </a:extLst>
          </p:cNvPr>
          <p:cNvSpPr txBox="1"/>
          <p:nvPr/>
        </p:nvSpPr>
        <p:spPr>
          <a:xfrm>
            <a:off x="1026367" y="550506"/>
            <a:ext cx="10077062" cy="590931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This exercise contains assays and drill logs from a cross section through a porphyry Cu system. </a:t>
            </a:r>
          </a:p>
          <a:p>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The exercise is partly about learning some of the functions in </a:t>
            </a:r>
            <a:r>
              <a:rPr lang="en-US" dirty="0" err="1">
                <a:latin typeface="Calibri" panose="020F0502020204030204" pitchFamily="34" charset="0"/>
                <a:cs typeface="Calibri" panose="020F0502020204030204" pitchFamily="34" charset="0"/>
              </a:rPr>
              <a:t>ioGAS</a:t>
            </a:r>
            <a:r>
              <a:rPr lang="en-US" dirty="0">
                <a:latin typeface="Calibri" panose="020F0502020204030204" pitchFamily="34" charset="0"/>
                <a:cs typeface="Calibri" panose="020F0502020204030204" pitchFamily="34" charset="0"/>
              </a:rPr>
              <a:t>, but mostly about learning how to interpret 4 acid digest ICP geochemical analyses. </a:t>
            </a:r>
          </a:p>
          <a:p>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It is set out as a workflow for creating an interpretation of the data based on merging the logging information and assay data.</a:t>
            </a:r>
          </a:p>
          <a:p>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This is a real-world example, warts and all. </a:t>
            </a:r>
          </a:p>
          <a:p>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Logging information is missing from some holes, so we will use geochemistry to fill in the blanks.</a:t>
            </a:r>
          </a:p>
          <a:p>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Create a series of geochemistry plots from the assay data. </a:t>
            </a:r>
            <a:r>
              <a:rPr lang="en-US" dirty="0" err="1">
                <a:latin typeface="Calibri" panose="020F0502020204030204" pitchFamily="34" charset="0"/>
                <a:cs typeface="Calibri" panose="020F0502020204030204" pitchFamily="34" charset="0"/>
              </a:rPr>
              <a:t>Colour</a:t>
            </a:r>
            <a:r>
              <a:rPr lang="en-US" dirty="0">
                <a:latin typeface="Calibri" panose="020F0502020204030204" pitchFamily="34" charset="0"/>
                <a:cs typeface="Calibri" panose="020F0502020204030204" pitchFamily="34" charset="0"/>
              </a:rPr>
              <a:t> the points by the logging codes. Unlogged intervals will have a default </a:t>
            </a:r>
            <a:r>
              <a:rPr lang="en-US" dirty="0" err="1">
                <a:latin typeface="Calibri" panose="020F0502020204030204" pitchFamily="34" charset="0"/>
                <a:cs typeface="Calibri" panose="020F0502020204030204" pitchFamily="34" charset="0"/>
              </a:rPr>
              <a:t>colour</a:t>
            </a:r>
            <a:r>
              <a:rPr lang="en-US" dirty="0">
                <a:latin typeface="Calibri" panose="020F0502020204030204" pitchFamily="34" charset="0"/>
                <a:cs typeface="Calibri" panose="020F0502020204030204" pitchFamily="34" charset="0"/>
              </a:rPr>
              <a:t>.</a:t>
            </a:r>
          </a:p>
          <a:p>
            <a:r>
              <a:rPr lang="en-US" dirty="0">
                <a:latin typeface="Calibri" panose="020F0502020204030204" pitchFamily="34" charset="0"/>
                <a:cs typeface="Calibri" panose="020F0502020204030204" pitchFamily="34" charset="0"/>
              </a:rPr>
              <a:t>Identify “clusters” in the data, </a:t>
            </a:r>
            <a:r>
              <a:rPr lang="en-US" dirty="0" err="1">
                <a:latin typeface="Calibri" panose="020F0502020204030204" pitchFamily="34" charset="0"/>
                <a:cs typeface="Calibri" panose="020F0502020204030204" pitchFamily="34" charset="0"/>
              </a:rPr>
              <a:t>ie</a:t>
            </a:r>
            <a:r>
              <a:rPr lang="en-US" dirty="0">
                <a:latin typeface="Calibri" panose="020F0502020204030204" pitchFamily="34" charset="0"/>
                <a:cs typeface="Calibri" panose="020F0502020204030204" pitchFamily="34" charset="0"/>
              </a:rPr>
              <a:t> groups of points with a high degree of geochemical similarity.</a:t>
            </a:r>
          </a:p>
          <a:p>
            <a:r>
              <a:rPr lang="en-US" dirty="0">
                <a:latin typeface="Calibri" panose="020F0502020204030204" pitchFamily="34" charset="0"/>
                <a:cs typeface="Calibri" panose="020F0502020204030204" pitchFamily="34" charset="0"/>
              </a:rPr>
              <a:t>See if the logged rock types match the clusters in the data.</a:t>
            </a:r>
          </a:p>
          <a:p>
            <a:r>
              <a:rPr lang="en-US" dirty="0">
                <a:latin typeface="Calibri" panose="020F0502020204030204" pitchFamily="34" charset="0"/>
                <a:cs typeface="Calibri" panose="020F0502020204030204" pitchFamily="34" charset="0"/>
              </a:rPr>
              <a:t>Re-code the points according to the chemistry to obtain a best fit between observations (logging) and measurements (assays) and assign the unlogged data to the correct groups.</a:t>
            </a:r>
          </a:p>
          <a:p>
            <a:endParaRPr lang="en-US" dirty="0">
              <a:latin typeface="Calibri" panose="020F0502020204030204" pitchFamily="34" charset="0"/>
              <a:cs typeface="Calibri" panose="020F0502020204030204" pitchFamily="34" charset="0"/>
            </a:endParaRPr>
          </a:p>
          <a:p>
            <a:r>
              <a:rPr lang="en-US" b="1" dirty="0">
                <a:latin typeface="Calibri" panose="020F0502020204030204" pitchFamily="34" charset="0"/>
                <a:cs typeface="Calibri" panose="020F0502020204030204" pitchFamily="34" charset="0"/>
              </a:rPr>
              <a:t>The compositions of the rock are a result of geological (magmatic) processes. Identify what those processes were.</a:t>
            </a:r>
          </a:p>
        </p:txBody>
      </p:sp>
    </p:spTree>
    <p:extLst>
      <p:ext uri="{BB962C8B-B14F-4D97-AF65-F5344CB8AC3E}">
        <p14:creationId xmlns:p14="http://schemas.microsoft.com/office/powerpoint/2010/main" val="14075298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D44379F-EEA7-BF59-7EF0-AB60FC8DCE0F}"/>
              </a:ext>
            </a:extLst>
          </p:cNvPr>
          <p:cNvPicPr>
            <a:picLocks noChangeAspect="1"/>
          </p:cNvPicPr>
          <p:nvPr/>
        </p:nvPicPr>
        <p:blipFill>
          <a:blip r:embed="rId2"/>
          <a:stretch>
            <a:fillRect/>
          </a:stretch>
        </p:blipFill>
        <p:spPr>
          <a:xfrm>
            <a:off x="1823843" y="1653559"/>
            <a:ext cx="5819775" cy="4371975"/>
          </a:xfrm>
          <a:prstGeom prst="rect">
            <a:avLst/>
          </a:prstGeom>
        </p:spPr>
      </p:pic>
      <p:pic>
        <p:nvPicPr>
          <p:cNvPr id="4" name="Picture 3">
            <a:extLst>
              <a:ext uri="{FF2B5EF4-FFF2-40B4-BE49-F238E27FC236}">
                <a16:creationId xmlns:a16="http://schemas.microsoft.com/office/drawing/2014/main" id="{6FDD2537-73CA-34B8-9325-3E020496F18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888283" y="2517809"/>
            <a:ext cx="2047875" cy="3080560"/>
          </a:xfrm>
          <a:prstGeom prst="rect">
            <a:avLst/>
          </a:prstGeom>
        </p:spPr>
      </p:pic>
    </p:spTree>
    <p:extLst>
      <p:ext uri="{BB962C8B-B14F-4D97-AF65-F5344CB8AC3E}">
        <p14:creationId xmlns:p14="http://schemas.microsoft.com/office/powerpoint/2010/main" val="10840370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59742C0-C60C-AB4D-26D1-AF1062E26775}"/>
              </a:ext>
            </a:extLst>
          </p:cNvPr>
          <p:cNvPicPr>
            <a:picLocks noChangeAspect="1"/>
          </p:cNvPicPr>
          <p:nvPr/>
        </p:nvPicPr>
        <p:blipFill>
          <a:blip r:embed="rId2"/>
          <a:stretch>
            <a:fillRect/>
          </a:stretch>
        </p:blipFill>
        <p:spPr>
          <a:xfrm>
            <a:off x="1586009" y="1625567"/>
            <a:ext cx="5810250" cy="4371975"/>
          </a:xfrm>
          <a:prstGeom prst="rect">
            <a:avLst/>
          </a:prstGeom>
        </p:spPr>
      </p:pic>
      <p:pic>
        <p:nvPicPr>
          <p:cNvPr id="4" name="Picture 3">
            <a:extLst>
              <a:ext uri="{FF2B5EF4-FFF2-40B4-BE49-F238E27FC236}">
                <a16:creationId xmlns:a16="http://schemas.microsoft.com/office/drawing/2014/main" id="{58F53E45-FD9F-C17F-C3B7-13F7F8F0A6A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878952" y="2480486"/>
            <a:ext cx="2047875" cy="3080560"/>
          </a:xfrm>
          <a:prstGeom prst="rect">
            <a:avLst/>
          </a:prstGeom>
        </p:spPr>
      </p:pic>
    </p:spTree>
    <p:extLst>
      <p:ext uri="{BB962C8B-B14F-4D97-AF65-F5344CB8AC3E}">
        <p14:creationId xmlns:p14="http://schemas.microsoft.com/office/powerpoint/2010/main" val="12421768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397542F-5127-420D-F169-E060EB6E8691}"/>
              </a:ext>
            </a:extLst>
          </p:cNvPr>
          <p:cNvPicPr>
            <a:picLocks noChangeAspect="1"/>
          </p:cNvPicPr>
          <p:nvPr/>
        </p:nvPicPr>
        <p:blipFill>
          <a:blip r:embed="rId2"/>
          <a:stretch>
            <a:fillRect/>
          </a:stretch>
        </p:blipFill>
        <p:spPr>
          <a:xfrm>
            <a:off x="2173644" y="1513405"/>
            <a:ext cx="5829300" cy="4391025"/>
          </a:xfrm>
          <a:prstGeom prst="rect">
            <a:avLst/>
          </a:prstGeom>
        </p:spPr>
      </p:pic>
      <p:pic>
        <p:nvPicPr>
          <p:cNvPr id="4" name="Picture 3">
            <a:extLst>
              <a:ext uri="{FF2B5EF4-FFF2-40B4-BE49-F238E27FC236}">
                <a16:creationId xmlns:a16="http://schemas.microsoft.com/office/drawing/2014/main" id="{57BC4039-15C9-2E60-F691-069E7005733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869621" y="2303205"/>
            <a:ext cx="2047875" cy="3080560"/>
          </a:xfrm>
          <a:prstGeom prst="rect">
            <a:avLst/>
          </a:prstGeom>
        </p:spPr>
      </p:pic>
    </p:spTree>
    <p:extLst>
      <p:ext uri="{BB962C8B-B14F-4D97-AF65-F5344CB8AC3E}">
        <p14:creationId xmlns:p14="http://schemas.microsoft.com/office/powerpoint/2010/main" val="10535156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F8A9A55-A0F5-8EA5-8072-2A8FD66317B7}"/>
              </a:ext>
            </a:extLst>
          </p:cNvPr>
          <p:cNvPicPr>
            <a:picLocks noChangeAspect="1"/>
          </p:cNvPicPr>
          <p:nvPr/>
        </p:nvPicPr>
        <p:blipFill>
          <a:blip r:embed="rId2"/>
          <a:stretch>
            <a:fillRect/>
          </a:stretch>
        </p:blipFill>
        <p:spPr>
          <a:xfrm>
            <a:off x="1747158" y="1904223"/>
            <a:ext cx="6477000" cy="4038600"/>
          </a:xfrm>
          <a:prstGeom prst="rect">
            <a:avLst/>
          </a:prstGeom>
        </p:spPr>
      </p:pic>
      <p:pic>
        <p:nvPicPr>
          <p:cNvPr id="4" name="Picture 3">
            <a:extLst>
              <a:ext uri="{FF2B5EF4-FFF2-40B4-BE49-F238E27FC236}">
                <a16:creationId xmlns:a16="http://schemas.microsoft.com/office/drawing/2014/main" id="{91553839-AC6E-9DF4-3E1C-EBEC9055870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990920" y="2247221"/>
            <a:ext cx="2047875" cy="3080560"/>
          </a:xfrm>
          <a:prstGeom prst="rect">
            <a:avLst/>
          </a:prstGeom>
        </p:spPr>
      </p:pic>
    </p:spTree>
    <p:extLst>
      <p:ext uri="{BB962C8B-B14F-4D97-AF65-F5344CB8AC3E}">
        <p14:creationId xmlns:p14="http://schemas.microsoft.com/office/powerpoint/2010/main" val="24451933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AEBD7E7-F4BA-2F50-B372-092DFC3087CF}"/>
              </a:ext>
            </a:extLst>
          </p:cNvPr>
          <p:cNvPicPr>
            <a:picLocks noChangeAspect="1"/>
          </p:cNvPicPr>
          <p:nvPr/>
        </p:nvPicPr>
        <p:blipFill>
          <a:blip r:embed="rId2"/>
          <a:stretch>
            <a:fillRect/>
          </a:stretch>
        </p:blipFill>
        <p:spPr>
          <a:xfrm>
            <a:off x="300912" y="3341408"/>
            <a:ext cx="5040000" cy="3142588"/>
          </a:xfrm>
          <a:prstGeom prst="rect">
            <a:avLst/>
          </a:prstGeom>
        </p:spPr>
      </p:pic>
      <p:sp>
        <p:nvSpPr>
          <p:cNvPr id="8" name="TextBox 7">
            <a:extLst>
              <a:ext uri="{FF2B5EF4-FFF2-40B4-BE49-F238E27FC236}">
                <a16:creationId xmlns:a16="http://schemas.microsoft.com/office/drawing/2014/main" id="{2E1ED59B-99FD-7CE9-A4D7-3237D7594EF5}"/>
              </a:ext>
            </a:extLst>
          </p:cNvPr>
          <p:cNvSpPr txBox="1"/>
          <p:nvPr/>
        </p:nvSpPr>
        <p:spPr>
          <a:xfrm>
            <a:off x="1026367" y="550506"/>
            <a:ext cx="10403633" cy="1200329"/>
          </a:xfrm>
          <a:prstGeom prst="rect">
            <a:avLst/>
          </a:prstGeom>
          <a:noFill/>
        </p:spPr>
        <p:txBody>
          <a:bodyPr wrap="square" rtlCol="0">
            <a:spAutoFit/>
          </a:bodyPr>
          <a:lstStyle/>
          <a:p>
            <a:r>
              <a:rPr lang="en-US" sz="1200" dirty="0"/>
              <a:t>Now start coding assays that have no logging and recode samples that appear to be incorrectly logged. Start with groups that are very obvious and work down to things that are more ambiguous. </a:t>
            </a:r>
          </a:p>
          <a:p>
            <a:r>
              <a:rPr lang="en-US" sz="1200" dirty="0"/>
              <a:t>There is a subset of the mafic rocks that have unusually high phosphorous. Assign these first. Use the Ti vs P plot. Create a new </a:t>
            </a:r>
            <a:r>
              <a:rPr lang="en-US" sz="1200" dirty="0" err="1"/>
              <a:t>colour</a:t>
            </a:r>
            <a:r>
              <a:rPr lang="en-US" sz="1200" dirty="0"/>
              <a:t> group called Mafic high P.</a:t>
            </a:r>
          </a:p>
          <a:p>
            <a:r>
              <a:rPr lang="en-US" sz="1200" dirty="0"/>
              <a:t>Assign the relevant points to this group. Once you have created this group, turn them off using the Visible tick box in the Attribute Manager so that they are removed from other plots and not overwritten.</a:t>
            </a:r>
          </a:p>
        </p:txBody>
      </p:sp>
      <p:pic>
        <p:nvPicPr>
          <p:cNvPr id="10" name="Picture 9">
            <a:extLst>
              <a:ext uri="{FF2B5EF4-FFF2-40B4-BE49-F238E27FC236}">
                <a16:creationId xmlns:a16="http://schemas.microsoft.com/office/drawing/2014/main" id="{E46B998D-7EE6-0083-2239-745512BB99E5}"/>
              </a:ext>
            </a:extLst>
          </p:cNvPr>
          <p:cNvPicPr>
            <a:picLocks noChangeAspect="1"/>
          </p:cNvPicPr>
          <p:nvPr/>
        </p:nvPicPr>
        <p:blipFill>
          <a:blip r:embed="rId3"/>
          <a:stretch>
            <a:fillRect/>
          </a:stretch>
        </p:blipFill>
        <p:spPr>
          <a:xfrm>
            <a:off x="5227476" y="2268894"/>
            <a:ext cx="6477000" cy="4038600"/>
          </a:xfrm>
          <a:prstGeom prst="rect">
            <a:avLst/>
          </a:prstGeom>
        </p:spPr>
      </p:pic>
      <p:sp>
        <p:nvSpPr>
          <p:cNvPr id="11" name="Freeform: Shape 10">
            <a:extLst>
              <a:ext uri="{FF2B5EF4-FFF2-40B4-BE49-F238E27FC236}">
                <a16:creationId xmlns:a16="http://schemas.microsoft.com/office/drawing/2014/main" id="{99223F59-E1DE-B32A-514B-CE52BBAFD775}"/>
              </a:ext>
            </a:extLst>
          </p:cNvPr>
          <p:cNvSpPr/>
          <p:nvPr/>
        </p:nvSpPr>
        <p:spPr>
          <a:xfrm>
            <a:off x="7688424" y="3788229"/>
            <a:ext cx="3890866" cy="2034073"/>
          </a:xfrm>
          <a:custGeom>
            <a:avLst/>
            <a:gdLst>
              <a:gd name="connsiteX0" fmla="*/ 3741576 w 3890866"/>
              <a:gd name="connsiteY0" fmla="*/ 0 h 2034073"/>
              <a:gd name="connsiteX1" fmla="*/ 2155372 w 3890866"/>
              <a:gd name="connsiteY1" fmla="*/ 55983 h 2034073"/>
              <a:gd name="connsiteX2" fmla="*/ 1614196 w 3890866"/>
              <a:gd name="connsiteY2" fmla="*/ 522514 h 2034073"/>
              <a:gd name="connsiteX3" fmla="*/ 373225 w 3890866"/>
              <a:gd name="connsiteY3" fmla="*/ 1240971 h 2034073"/>
              <a:gd name="connsiteX4" fmla="*/ 0 w 3890866"/>
              <a:gd name="connsiteY4" fmla="*/ 1586204 h 2034073"/>
              <a:gd name="connsiteX5" fmla="*/ 298580 w 3890866"/>
              <a:gd name="connsiteY5" fmla="*/ 2034073 h 2034073"/>
              <a:gd name="connsiteX6" fmla="*/ 3797560 w 3890866"/>
              <a:gd name="connsiteY6" fmla="*/ 2015412 h 2034073"/>
              <a:gd name="connsiteX7" fmla="*/ 3890866 w 3890866"/>
              <a:gd name="connsiteY7" fmla="*/ 1222310 h 2034073"/>
              <a:gd name="connsiteX8" fmla="*/ 3741576 w 3890866"/>
              <a:gd name="connsiteY8" fmla="*/ 0 h 2034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0866" h="2034073">
                <a:moveTo>
                  <a:pt x="3741576" y="0"/>
                </a:moveTo>
                <a:lnTo>
                  <a:pt x="2155372" y="55983"/>
                </a:lnTo>
                <a:lnTo>
                  <a:pt x="1614196" y="522514"/>
                </a:lnTo>
                <a:lnTo>
                  <a:pt x="373225" y="1240971"/>
                </a:lnTo>
                <a:lnTo>
                  <a:pt x="0" y="1586204"/>
                </a:lnTo>
                <a:lnTo>
                  <a:pt x="298580" y="2034073"/>
                </a:lnTo>
                <a:lnTo>
                  <a:pt x="3797560" y="2015412"/>
                </a:lnTo>
                <a:lnTo>
                  <a:pt x="3890866" y="1222310"/>
                </a:lnTo>
                <a:lnTo>
                  <a:pt x="3741576" y="0"/>
                </a:lnTo>
                <a:close/>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a:extLst>
              <a:ext uri="{FF2B5EF4-FFF2-40B4-BE49-F238E27FC236}">
                <a16:creationId xmlns:a16="http://schemas.microsoft.com/office/drawing/2014/main" id="{FE7FE27A-0656-E076-8DBC-8DEBA355A27F}"/>
              </a:ext>
            </a:extLst>
          </p:cNvPr>
          <p:cNvCxnSpPr/>
          <p:nvPr/>
        </p:nvCxnSpPr>
        <p:spPr>
          <a:xfrm>
            <a:off x="4124131" y="4288194"/>
            <a:ext cx="2258008"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544501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4E1AB9-3282-A4F1-A141-E4F8D04F0DA6}"/>
              </a:ext>
            </a:extLst>
          </p:cNvPr>
          <p:cNvPicPr>
            <a:picLocks noChangeAspect="1"/>
          </p:cNvPicPr>
          <p:nvPr/>
        </p:nvPicPr>
        <p:blipFill>
          <a:blip r:embed="rId2"/>
          <a:stretch>
            <a:fillRect/>
          </a:stretch>
        </p:blipFill>
        <p:spPr>
          <a:xfrm>
            <a:off x="300913" y="3201178"/>
            <a:ext cx="5040000" cy="3142588"/>
          </a:xfrm>
          <a:prstGeom prst="rect">
            <a:avLst/>
          </a:prstGeom>
        </p:spPr>
      </p:pic>
      <p:sp>
        <p:nvSpPr>
          <p:cNvPr id="8" name="TextBox 7">
            <a:extLst>
              <a:ext uri="{FF2B5EF4-FFF2-40B4-BE49-F238E27FC236}">
                <a16:creationId xmlns:a16="http://schemas.microsoft.com/office/drawing/2014/main" id="{B060F6A7-0EDA-7ED3-E26C-AC65E2B4C158}"/>
              </a:ext>
            </a:extLst>
          </p:cNvPr>
          <p:cNvSpPr txBox="1"/>
          <p:nvPr/>
        </p:nvSpPr>
        <p:spPr>
          <a:xfrm>
            <a:off x="1026367" y="550506"/>
            <a:ext cx="10403633" cy="461665"/>
          </a:xfrm>
          <a:prstGeom prst="rect">
            <a:avLst/>
          </a:prstGeom>
          <a:noFill/>
        </p:spPr>
        <p:txBody>
          <a:bodyPr wrap="square" rtlCol="0">
            <a:spAutoFit/>
          </a:bodyPr>
          <a:lstStyle/>
          <a:p>
            <a:r>
              <a:rPr lang="en-US" sz="1200" dirty="0"/>
              <a:t>Next, create a group called Mafic Volcanics to capture unlogged or mis-logged samples into the Mafic group.</a:t>
            </a:r>
          </a:p>
          <a:p>
            <a:r>
              <a:rPr lang="en-US" sz="1200" dirty="0"/>
              <a:t>Select these from a plot of Ti vs Nb.</a:t>
            </a:r>
          </a:p>
        </p:txBody>
      </p:sp>
      <p:pic>
        <p:nvPicPr>
          <p:cNvPr id="10" name="Picture 9">
            <a:extLst>
              <a:ext uri="{FF2B5EF4-FFF2-40B4-BE49-F238E27FC236}">
                <a16:creationId xmlns:a16="http://schemas.microsoft.com/office/drawing/2014/main" id="{1518B093-433A-FA86-68FD-A81730298810}"/>
              </a:ext>
            </a:extLst>
          </p:cNvPr>
          <p:cNvPicPr>
            <a:picLocks noChangeAspect="1"/>
          </p:cNvPicPr>
          <p:nvPr/>
        </p:nvPicPr>
        <p:blipFill>
          <a:blip r:embed="rId3"/>
          <a:stretch>
            <a:fillRect/>
          </a:stretch>
        </p:blipFill>
        <p:spPr>
          <a:xfrm>
            <a:off x="5246137" y="2492052"/>
            <a:ext cx="6477000" cy="4038600"/>
          </a:xfrm>
          <a:prstGeom prst="rect">
            <a:avLst/>
          </a:prstGeom>
        </p:spPr>
      </p:pic>
      <p:cxnSp>
        <p:nvCxnSpPr>
          <p:cNvPr id="11" name="Straight Arrow Connector 10">
            <a:extLst>
              <a:ext uri="{FF2B5EF4-FFF2-40B4-BE49-F238E27FC236}">
                <a16:creationId xmlns:a16="http://schemas.microsoft.com/office/drawing/2014/main" id="{424DC482-56A6-9094-6A55-B39B9D9B6067}"/>
              </a:ext>
            </a:extLst>
          </p:cNvPr>
          <p:cNvCxnSpPr/>
          <p:nvPr/>
        </p:nvCxnSpPr>
        <p:spPr>
          <a:xfrm>
            <a:off x="4646645" y="4138904"/>
            <a:ext cx="2258008"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2" name="Freeform: Shape 11">
            <a:extLst>
              <a:ext uri="{FF2B5EF4-FFF2-40B4-BE49-F238E27FC236}">
                <a16:creationId xmlns:a16="http://schemas.microsoft.com/office/drawing/2014/main" id="{04F88A10-BB60-79B7-1262-01AABA366593}"/>
              </a:ext>
            </a:extLst>
          </p:cNvPr>
          <p:cNvSpPr/>
          <p:nvPr/>
        </p:nvSpPr>
        <p:spPr>
          <a:xfrm>
            <a:off x="6839339" y="2836506"/>
            <a:ext cx="4758612" cy="2631233"/>
          </a:xfrm>
          <a:custGeom>
            <a:avLst/>
            <a:gdLst>
              <a:gd name="connsiteX0" fmla="*/ 4711959 w 4758612"/>
              <a:gd name="connsiteY0" fmla="*/ 0 h 2631233"/>
              <a:gd name="connsiteX1" fmla="*/ 2146041 w 4758612"/>
              <a:gd name="connsiteY1" fmla="*/ 0 h 2631233"/>
              <a:gd name="connsiteX2" fmla="*/ 251926 w 4758612"/>
              <a:gd name="connsiteY2" fmla="*/ 1129004 h 2631233"/>
              <a:gd name="connsiteX3" fmla="*/ 0 w 4758612"/>
              <a:gd name="connsiteY3" fmla="*/ 2127380 h 2631233"/>
              <a:gd name="connsiteX4" fmla="*/ 242596 w 4758612"/>
              <a:gd name="connsiteY4" fmla="*/ 2407298 h 2631233"/>
              <a:gd name="connsiteX5" fmla="*/ 597159 w 4758612"/>
              <a:gd name="connsiteY5" fmla="*/ 2631233 h 2631233"/>
              <a:gd name="connsiteX6" fmla="*/ 4758612 w 4758612"/>
              <a:gd name="connsiteY6" fmla="*/ 1418253 h 2631233"/>
              <a:gd name="connsiteX7" fmla="*/ 4711959 w 4758612"/>
              <a:gd name="connsiteY7" fmla="*/ 0 h 263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58612" h="2631233">
                <a:moveTo>
                  <a:pt x="4711959" y="0"/>
                </a:moveTo>
                <a:lnTo>
                  <a:pt x="2146041" y="0"/>
                </a:lnTo>
                <a:lnTo>
                  <a:pt x="251926" y="1129004"/>
                </a:lnTo>
                <a:lnTo>
                  <a:pt x="0" y="2127380"/>
                </a:lnTo>
                <a:lnTo>
                  <a:pt x="242596" y="2407298"/>
                </a:lnTo>
                <a:lnTo>
                  <a:pt x="597159" y="2631233"/>
                </a:lnTo>
                <a:lnTo>
                  <a:pt x="4758612" y="1418253"/>
                </a:lnTo>
                <a:lnTo>
                  <a:pt x="4711959" y="0"/>
                </a:lnTo>
                <a:close/>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12904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71C20B1-D9CC-7D30-1FFE-3A8FFF47ED42}"/>
              </a:ext>
            </a:extLst>
          </p:cNvPr>
          <p:cNvPicPr>
            <a:picLocks noChangeAspect="1"/>
          </p:cNvPicPr>
          <p:nvPr/>
        </p:nvPicPr>
        <p:blipFill>
          <a:blip r:embed="rId2"/>
          <a:stretch>
            <a:fillRect/>
          </a:stretch>
        </p:blipFill>
        <p:spPr>
          <a:xfrm>
            <a:off x="571500" y="3164906"/>
            <a:ext cx="5040000" cy="3142588"/>
          </a:xfrm>
          <a:prstGeom prst="rect">
            <a:avLst/>
          </a:prstGeom>
        </p:spPr>
      </p:pic>
      <p:pic>
        <p:nvPicPr>
          <p:cNvPr id="11" name="Picture 10">
            <a:extLst>
              <a:ext uri="{FF2B5EF4-FFF2-40B4-BE49-F238E27FC236}">
                <a16:creationId xmlns:a16="http://schemas.microsoft.com/office/drawing/2014/main" id="{71AD5388-E67E-EBC0-9611-9949C40A9A07}"/>
              </a:ext>
            </a:extLst>
          </p:cNvPr>
          <p:cNvPicPr>
            <a:picLocks noChangeAspect="1"/>
          </p:cNvPicPr>
          <p:nvPr/>
        </p:nvPicPr>
        <p:blipFill>
          <a:blip r:embed="rId3"/>
          <a:stretch>
            <a:fillRect/>
          </a:stretch>
        </p:blipFill>
        <p:spPr>
          <a:xfrm>
            <a:off x="5255467" y="2408075"/>
            <a:ext cx="6477000" cy="4038600"/>
          </a:xfrm>
          <a:prstGeom prst="rect">
            <a:avLst/>
          </a:prstGeom>
        </p:spPr>
      </p:pic>
      <p:sp>
        <p:nvSpPr>
          <p:cNvPr id="6" name="TextBox 5">
            <a:extLst>
              <a:ext uri="{FF2B5EF4-FFF2-40B4-BE49-F238E27FC236}">
                <a16:creationId xmlns:a16="http://schemas.microsoft.com/office/drawing/2014/main" id="{37C2F428-C08C-1898-2EE4-D8A0803E8202}"/>
              </a:ext>
            </a:extLst>
          </p:cNvPr>
          <p:cNvSpPr txBox="1"/>
          <p:nvPr/>
        </p:nvSpPr>
        <p:spPr>
          <a:xfrm>
            <a:off x="1026367" y="550506"/>
            <a:ext cx="10403633" cy="830997"/>
          </a:xfrm>
          <a:prstGeom prst="rect">
            <a:avLst/>
          </a:prstGeom>
          <a:noFill/>
        </p:spPr>
        <p:txBody>
          <a:bodyPr wrap="square" rtlCol="0">
            <a:spAutoFit/>
          </a:bodyPr>
          <a:lstStyle/>
          <a:p>
            <a:r>
              <a:rPr lang="en-US" sz="1200" dirty="0"/>
              <a:t>Next, create a group called Mafic high Ni. </a:t>
            </a:r>
          </a:p>
          <a:p>
            <a:r>
              <a:rPr lang="en-US" sz="1200" dirty="0"/>
              <a:t>Select these from a plot of Sc vs Ni.</a:t>
            </a:r>
          </a:p>
          <a:p>
            <a:r>
              <a:rPr lang="en-US" sz="1200" dirty="0"/>
              <a:t>Turn off the Mafic and Mafic high Ni groups using the Visible tick box in the Attribute Manager so that they are removed from other plots and not overwritten.</a:t>
            </a:r>
          </a:p>
          <a:p>
            <a:r>
              <a:rPr lang="en-US" sz="1200" dirty="0"/>
              <a:t>Delete the original Mafic Volcanic Flow group. The few remaining points in this group will revert to the default </a:t>
            </a:r>
            <a:r>
              <a:rPr lang="en-US" sz="1200" dirty="0" err="1"/>
              <a:t>colour</a:t>
            </a:r>
            <a:endParaRPr lang="en-US" sz="1200" dirty="0"/>
          </a:p>
        </p:txBody>
      </p:sp>
      <p:cxnSp>
        <p:nvCxnSpPr>
          <p:cNvPr id="7" name="Straight Arrow Connector 6">
            <a:extLst>
              <a:ext uri="{FF2B5EF4-FFF2-40B4-BE49-F238E27FC236}">
                <a16:creationId xmlns:a16="http://schemas.microsoft.com/office/drawing/2014/main" id="{C07F38A8-04B0-5B49-D5CF-03BDEFA8DEE0}"/>
              </a:ext>
            </a:extLst>
          </p:cNvPr>
          <p:cNvCxnSpPr/>
          <p:nvPr/>
        </p:nvCxnSpPr>
        <p:spPr>
          <a:xfrm>
            <a:off x="4646645" y="4138904"/>
            <a:ext cx="2258008"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2" name="Freeform: Shape 11">
            <a:extLst>
              <a:ext uri="{FF2B5EF4-FFF2-40B4-BE49-F238E27FC236}">
                <a16:creationId xmlns:a16="http://schemas.microsoft.com/office/drawing/2014/main" id="{53A7E5D4-EB12-954B-6155-9118C7244EFC}"/>
              </a:ext>
            </a:extLst>
          </p:cNvPr>
          <p:cNvSpPr/>
          <p:nvPr/>
        </p:nvSpPr>
        <p:spPr>
          <a:xfrm>
            <a:off x="7361853" y="2808514"/>
            <a:ext cx="4226767" cy="2099388"/>
          </a:xfrm>
          <a:custGeom>
            <a:avLst/>
            <a:gdLst>
              <a:gd name="connsiteX0" fmla="*/ 3219061 w 4226767"/>
              <a:gd name="connsiteY0" fmla="*/ 0 h 2099388"/>
              <a:gd name="connsiteX1" fmla="*/ 578498 w 4226767"/>
              <a:gd name="connsiteY1" fmla="*/ 606490 h 2099388"/>
              <a:gd name="connsiteX2" fmla="*/ 0 w 4226767"/>
              <a:gd name="connsiteY2" fmla="*/ 1371600 h 2099388"/>
              <a:gd name="connsiteX3" fmla="*/ 233265 w 4226767"/>
              <a:gd name="connsiteY3" fmla="*/ 2080727 h 2099388"/>
              <a:gd name="connsiteX4" fmla="*/ 3694923 w 4226767"/>
              <a:gd name="connsiteY4" fmla="*/ 2099388 h 2099388"/>
              <a:gd name="connsiteX5" fmla="*/ 4226767 w 4226767"/>
              <a:gd name="connsiteY5" fmla="*/ 765110 h 2099388"/>
              <a:gd name="connsiteX6" fmla="*/ 3219061 w 4226767"/>
              <a:gd name="connsiteY6" fmla="*/ 0 h 2099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6767" h="2099388">
                <a:moveTo>
                  <a:pt x="3219061" y="0"/>
                </a:moveTo>
                <a:lnTo>
                  <a:pt x="578498" y="606490"/>
                </a:lnTo>
                <a:lnTo>
                  <a:pt x="0" y="1371600"/>
                </a:lnTo>
                <a:lnTo>
                  <a:pt x="233265" y="2080727"/>
                </a:lnTo>
                <a:lnTo>
                  <a:pt x="3694923" y="2099388"/>
                </a:lnTo>
                <a:lnTo>
                  <a:pt x="4226767" y="765110"/>
                </a:lnTo>
                <a:lnTo>
                  <a:pt x="3219061" y="0"/>
                </a:lnTo>
                <a:close/>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01991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3486C47-796E-CACC-F033-FAB9FFE359C0}"/>
              </a:ext>
            </a:extLst>
          </p:cNvPr>
          <p:cNvPicPr>
            <a:picLocks noChangeAspect="1"/>
          </p:cNvPicPr>
          <p:nvPr/>
        </p:nvPicPr>
        <p:blipFill>
          <a:blip r:embed="rId2"/>
          <a:stretch>
            <a:fillRect/>
          </a:stretch>
        </p:blipFill>
        <p:spPr>
          <a:xfrm>
            <a:off x="0" y="3070888"/>
            <a:ext cx="12192000" cy="3787112"/>
          </a:xfrm>
          <a:prstGeom prst="rect">
            <a:avLst/>
          </a:prstGeom>
        </p:spPr>
      </p:pic>
      <p:sp>
        <p:nvSpPr>
          <p:cNvPr id="4" name="TextBox 3">
            <a:extLst>
              <a:ext uri="{FF2B5EF4-FFF2-40B4-BE49-F238E27FC236}">
                <a16:creationId xmlns:a16="http://schemas.microsoft.com/office/drawing/2014/main" id="{ABE44BD1-AFB6-8547-C8C9-FBC32F334791}"/>
              </a:ext>
            </a:extLst>
          </p:cNvPr>
          <p:cNvSpPr txBox="1"/>
          <p:nvPr/>
        </p:nvSpPr>
        <p:spPr>
          <a:xfrm>
            <a:off x="1026368" y="550506"/>
            <a:ext cx="8770776" cy="830997"/>
          </a:xfrm>
          <a:prstGeom prst="rect">
            <a:avLst/>
          </a:prstGeom>
          <a:noFill/>
        </p:spPr>
        <p:txBody>
          <a:bodyPr wrap="square" rtlCol="0">
            <a:spAutoFit/>
          </a:bodyPr>
          <a:lstStyle/>
          <a:p>
            <a:r>
              <a:rPr lang="en-US" sz="1200" dirty="0"/>
              <a:t>Next, separate out the rhyolitic rocks. These are most obvious on Ti vs Th, Nb plots. </a:t>
            </a:r>
          </a:p>
          <a:p>
            <a:r>
              <a:rPr lang="en-US" sz="1200" dirty="0"/>
              <a:t>The Rhyolite Basement has distinctly higher Th and Nb. There is another unit logged as Magmatic Hydrothermal Injection Breccia which also has high Th and Nb and seemingly has chemical affinities with the Rhyolite Basement. These rocks plot with quite a scatter rather than as tight groups, consistent with fragmental rather than coherent facies rocks. </a:t>
            </a:r>
          </a:p>
        </p:txBody>
      </p:sp>
      <p:pic>
        <p:nvPicPr>
          <p:cNvPr id="6" name="Picture 5">
            <a:extLst>
              <a:ext uri="{FF2B5EF4-FFF2-40B4-BE49-F238E27FC236}">
                <a16:creationId xmlns:a16="http://schemas.microsoft.com/office/drawing/2014/main" id="{45B16A47-C92E-2BC2-0ED5-86A7C441BEC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33117" y="93597"/>
            <a:ext cx="2066925" cy="2901529"/>
          </a:xfrm>
          <a:prstGeom prst="rect">
            <a:avLst/>
          </a:prstGeom>
        </p:spPr>
      </p:pic>
    </p:spTree>
    <p:extLst>
      <p:ext uri="{BB962C8B-B14F-4D97-AF65-F5344CB8AC3E}">
        <p14:creationId xmlns:p14="http://schemas.microsoft.com/office/powerpoint/2010/main" val="34781185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5C2326F-5E90-4357-2BDA-A8B0118FA361}"/>
              </a:ext>
            </a:extLst>
          </p:cNvPr>
          <p:cNvSpPr txBox="1"/>
          <p:nvPr/>
        </p:nvSpPr>
        <p:spPr>
          <a:xfrm>
            <a:off x="1026367" y="550506"/>
            <a:ext cx="9750489" cy="461665"/>
          </a:xfrm>
          <a:prstGeom prst="rect">
            <a:avLst/>
          </a:prstGeom>
          <a:noFill/>
        </p:spPr>
        <p:txBody>
          <a:bodyPr wrap="square" rtlCol="0">
            <a:spAutoFit/>
          </a:bodyPr>
          <a:lstStyle/>
          <a:p>
            <a:r>
              <a:rPr lang="en-US" sz="1200" dirty="0"/>
              <a:t>Create a new </a:t>
            </a:r>
            <a:r>
              <a:rPr lang="en-US" sz="1200" dirty="0" err="1"/>
              <a:t>colour</a:t>
            </a:r>
            <a:r>
              <a:rPr lang="en-US" sz="1200" dirty="0"/>
              <a:t> group called Rhyolite. Select the points from the Ti vs Th plot. See where they plot on the bivariate plots. Delete the original Rhyolite Basement and Magmatic Hydrothermal Injection Breccia groups. </a:t>
            </a:r>
          </a:p>
        </p:txBody>
      </p:sp>
      <p:pic>
        <p:nvPicPr>
          <p:cNvPr id="4" name="Picture 3">
            <a:extLst>
              <a:ext uri="{FF2B5EF4-FFF2-40B4-BE49-F238E27FC236}">
                <a16:creationId xmlns:a16="http://schemas.microsoft.com/office/drawing/2014/main" id="{BE7CB144-7E8F-CF39-CCDD-1410BB2A6185}"/>
              </a:ext>
            </a:extLst>
          </p:cNvPr>
          <p:cNvPicPr>
            <a:picLocks noChangeAspect="1"/>
          </p:cNvPicPr>
          <p:nvPr/>
        </p:nvPicPr>
        <p:blipFill>
          <a:blip r:embed="rId2"/>
          <a:stretch>
            <a:fillRect/>
          </a:stretch>
        </p:blipFill>
        <p:spPr>
          <a:xfrm>
            <a:off x="0" y="1535444"/>
            <a:ext cx="12192000" cy="3787112"/>
          </a:xfrm>
          <a:prstGeom prst="rect">
            <a:avLst/>
          </a:prstGeom>
        </p:spPr>
      </p:pic>
    </p:spTree>
    <p:extLst>
      <p:ext uri="{BB962C8B-B14F-4D97-AF65-F5344CB8AC3E}">
        <p14:creationId xmlns:p14="http://schemas.microsoft.com/office/powerpoint/2010/main" val="28023856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C8790B6-1DC8-DF1F-74AE-40DB22C7665D}"/>
              </a:ext>
            </a:extLst>
          </p:cNvPr>
          <p:cNvSpPr txBox="1"/>
          <p:nvPr/>
        </p:nvSpPr>
        <p:spPr>
          <a:xfrm>
            <a:off x="1026367" y="550506"/>
            <a:ext cx="9750489" cy="646331"/>
          </a:xfrm>
          <a:prstGeom prst="rect">
            <a:avLst/>
          </a:prstGeom>
          <a:noFill/>
        </p:spPr>
        <p:txBody>
          <a:bodyPr wrap="square" rtlCol="0">
            <a:spAutoFit/>
          </a:bodyPr>
          <a:lstStyle/>
          <a:p>
            <a:r>
              <a:rPr lang="en-US" sz="1200" dirty="0"/>
              <a:t>Now look at the V/Sc vs Sc plot. Felsic magmas with high contents of high field strength elements are commonly generated during mid-crustal melting under conditions where magnetite crystallizes early and fractionates. Create a new </a:t>
            </a:r>
            <a:r>
              <a:rPr lang="en-US" sz="1200" dirty="0" err="1"/>
              <a:t>colour</a:t>
            </a:r>
            <a:r>
              <a:rPr lang="en-US" sz="1200" dirty="0"/>
              <a:t> group called Rhyolite Basement. Make it blue. Select those “Rhyolite” points that have a low V/Sc ratio.  </a:t>
            </a:r>
          </a:p>
        </p:txBody>
      </p:sp>
      <p:pic>
        <p:nvPicPr>
          <p:cNvPr id="4" name="Picture 3">
            <a:extLst>
              <a:ext uri="{FF2B5EF4-FFF2-40B4-BE49-F238E27FC236}">
                <a16:creationId xmlns:a16="http://schemas.microsoft.com/office/drawing/2014/main" id="{9004A2DE-FD0F-FE95-1926-7F9F11C98138}"/>
              </a:ext>
            </a:extLst>
          </p:cNvPr>
          <p:cNvPicPr>
            <a:picLocks noChangeAspect="1"/>
          </p:cNvPicPr>
          <p:nvPr/>
        </p:nvPicPr>
        <p:blipFill>
          <a:blip r:embed="rId2"/>
          <a:stretch>
            <a:fillRect/>
          </a:stretch>
        </p:blipFill>
        <p:spPr>
          <a:xfrm>
            <a:off x="757237" y="2049819"/>
            <a:ext cx="5076825" cy="4257675"/>
          </a:xfrm>
          <a:prstGeom prst="rect">
            <a:avLst/>
          </a:prstGeom>
        </p:spPr>
      </p:pic>
      <p:pic>
        <p:nvPicPr>
          <p:cNvPr id="6" name="Picture 5">
            <a:extLst>
              <a:ext uri="{FF2B5EF4-FFF2-40B4-BE49-F238E27FC236}">
                <a16:creationId xmlns:a16="http://schemas.microsoft.com/office/drawing/2014/main" id="{0EDD874F-4DCA-AB15-2B60-07F207165927}"/>
              </a:ext>
            </a:extLst>
          </p:cNvPr>
          <p:cNvPicPr>
            <a:picLocks noChangeAspect="1"/>
          </p:cNvPicPr>
          <p:nvPr/>
        </p:nvPicPr>
        <p:blipFill>
          <a:blip r:embed="rId3"/>
          <a:stretch>
            <a:fillRect/>
          </a:stretch>
        </p:blipFill>
        <p:spPr>
          <a:xfrm>
            <a:off x="6176962" y="2049818"/>
            <a:ext cx="5076825" cy="4257675"/>
          </a:xfrm>
          <a:prstGeom prst="rect">
            <a:avLst/>
          </a:prstGeom>
        </p:spPr>
      </p:pic>
      <p:sp>
        <p:nvSpPr>
          <p:cNvPr id="7" name="Arrow: Right 6">
            <a:extLst>
              <a:ext uri="{FF2B5EF4-FFF2-40B4-BE49-F238E27FC236}">
                <a16:creationId xmlns:a16="http://schemas.microsoft.com/office/drawing/2014/main" id="{1A79D125-B015-0856-AF2E-1A26352D61ED}"/>
              </a:ext>
            </a:extLst>
          </p:cNvPr>
          <p:cNvSpPr/>
          <p:nvPr/>
        </p:nvSpPr>
        <p:spPr>
          <a:xfrm>
            <a:off x="4198374" y="5200650"/>
            <a:ext cx="3067665" cy="128434"/>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579125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10D5883-B038-9C18-840D-DEA866D23F23}"/>
              </a:ext>
            </a:extLst>
          </p:cNvPr>
          <p:cNvSpPr txBox="1"/>
          <p:nvPr/>
        </p:nvSpPr>
        <p:spPr>
          <a:xfrm>
            <a:off x="1026367" y="550506"/>
            <a:ext cx="1647823" cy="276999"/>
          </a:xfrm>
          <a:prstGeom prst="rect">
            <a:avLst/>
          </a:prstGeom>
          <a:noFill/>
        </p:spPr>
        <p:txBody>
          <a:bodyPr wrap="none" rtlCol="0">
            <a:spAutoFit/>
          </a:bodyPr>
          <a:lstStyle/>
          <a:p>
            <a:r>
              <a:rPr lang="en-US" sz="1200" dirty="0"/>
              <a:t>Open the provided file</a:t>
            </a:r>
          </a:p>
        </p:txBody>
      </p:sp>
      <p:pic>
        <p:nvPicPr>
          <p:cNvPr id="4" name="Picture 3">
            <a:extLst>
              <a:ext uri="{FF2B5EF4-FFF2-40B4-BE49-F238E27FC236}">
                <a16:creationId xmlns:a16="http://schemas.microsoft.com/office/drawing/2014/main" id="{E44E88D4-97D9-3E06-2303-E2914C782803}"/>
              </a:ext>
            </a:extLst>
          </p:cNvPr>
          <p:cNvPicPr>
            <a:picLocks noChangeAspect="1"/>
          </p:cNvPicPr>
          <p:nvPr/>
        </p:nvPicPr>
        <p:blipFill>
          <a:blip r:embed="rId2"/>
          <a:stretch>
            <a:fillRect/>
          </a:stretch>
        </p:blipFill>
        <p:spPr>
          <a:xfrm>
            <a:off x="2386012" y="1324841"/>
            <a:ext cx="7419975" cy="5143500"/>
          </a:xfrm>
          <a:prstGeom prst="rect">
            <a:avLst/>
          </a:prstGeom>
        </p:spPr>
      </p:pic>
    </p:spTree>
    <p:extLst>
      <p:ext uri="{BB962C8B-B14F-4D97-AF65-F5344CB8AC3E}">
        <p14:creationId xmlns:p14="http://schemas.microsoft.com/office/powerpoint/2010/main" val="19360284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8C7DAC-51E8-2814-52A9-077478FAC2B0}"/>
              </a:ext>
            </a:extLst>
          </p:cNvPr>
          <p:cNvSpPr txBox="1"/>
          <p:nvPr/>
        </p:nvSpPr>
        <p:spPr>
          <a:xfrm>
            <a:off x="1026367" y="550506"/>
            <a:ext cx="9750489" cy="461665"/>
          </a:xfrm>
          <a:prstGeom prst="rect">
            <a:avLst/>
          </a:prstGeom>
          <a:noFill/>
        </p:spPr>
        <p:txBody>
          <a:bodyPr wrap="square" rtlCol="0">
            <a:spAutoFit/>
          </a:bodyPr>
          <a:lstStyle/>
          <a:p>
            <a:r>
              <a:rPr lang="en-US" sz="1200" dirty="0"/>
              <a:t>Turn off the Rhyolite Basement group. Go back to the Ti vs Th, Nb plots. Note that the rhyolites are bimodal in the Th content. Make a new </a:t>
            </a:r>
            <a:r>
              <a:rPr lang="en-US" sz="1200" dirty="0" err="1"/>
              <a:t>colur</a:t>
            </a:r>
            <a:r>
              <a:rPr lang="en-US" sz="1200" dirty="0"/>
              <a:t> group. Make it orange. Add the high Th rhyolites to this group. </a:t>
            </a:r>
          </a:p>
        </p:txBody>
      </p:sp>
      <p:pic>
        <p:nvPicPr>
          <p:cNvPr id="6" name="Picture 5">
            <a:extLst>
              <a:ext uri="{FF2B5EF4-FFF2-40B4-BE49-F238E27FC236}">
                <a16:creationId xmlns:a16="http://schemas.microsoft.com/office/drawing/2014/main" id="{B5843DED-04C1-B9E3-A48D-124C4187D31B}"/>
              </a:ext>
            </a:extLst>
          </p:cNvPr>
          <p:cNvPicPr>
            <a:picLocks noChangeAspect="1"/>
          </p:cNvPicPr>
          <p:nvPr/>
        </p:nvPicPr>
        <p:blipFill>
          <a:blip r:embed="rId2"/>
          <a:stretch>
            <a:fillRect/>
          </a:stretch>
        </p:blipFill>
        <p:spPr>
          <a:xfrm>
            <a:off x="0" y="2666154"/>
            <a:ext cx="12192000" cy="3787112"/>
          </a:xfrm>
          <a:prstGeom prst="rect">
            <a:avLst/>
          </a:prstGeom>
        </p:spPr>
      </p:pic>
    </p:spTree>
    <p:extLst>
      <p:ext uri="{BB962C8B-B14F-4D97-AF65-F5344CB8AC3E}">
        <p14:creationId xmlns:p14="http://schemas.microsoft.com/office/powerpoint/2010/main" val="41246581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AE9997D-A5BB-D39A-415D-334A800BC537}"/>
              </a:ext>
            </a:extLst>
          </p:cNvPr>
          <p:cNvPicPr>
            <a:picLocks noChangeAspect="1"/>
          </p:cNvPicPr>
          <p:nvPr/>
        </p:nvPicPr>
        <p:blipFill>
          <a:blip r:embed="rId2"/>
          <a:stretch>
            <a:fillRect/>
          </a:stretch>
        </p:blipFill>
        <p:spPr>
          <a:xfrm>
            <a:off x="244930" y="3219061"/>
            <a:ext cx="5460682" cy="3404896"/>
          </a:xfrm>
          <a:prstGeom prst="rect">
            <a:avLst/>
          </a:prstGeom>
        </p:spPr>
      </p:pic>
      <p:sp>
        <p:nvSpPr>
          <p:cNvPr id="4" name="TextBox 3">
            <a:extLst>
              <a:ext uri="{FF2B5EF4-FFF2-40B4-BE49-F238E27FC236}">
                <a16:creationId xmlns:a16="http://schemas.microsoft.com/office/drawing/2014/main" id="{F250CF78-0967-AACC-1054-5090E73826DE}"/>
              </a:ext>
            </a:extLst>
          </p:cNvPr>
          <p:cNvSpPr txBox="1"/>
          <p:nvPr/>
        </p:nvSpPr>
        <p:spPr>
          <a:xfrm>
            <a:off x="1026367" y="550506"/>
            <a:ext cx="9750489" cy="646331"/>
          </a:xfrm>
          <a:prstGeom prst="rect">
            <a:avLst/>
          </a:prstGeom>
          <a:noFill/>
        </p:spPr>
        <p:txBody>
          <a:bodyPr wrap="square" rtlCol="0">
            <a:spAutoFit/>
          </a:bodyPr>
          <a:lstStyle/>
          <a:p>
            <a:r>
              <a:rPr lang="en-US" sz="1200" dirty="0"/>
              <a:t>The remaining points now include various porphyries and the sediments/conglomerates. The sediments and conglomerates are distinctly different to the porphyries on a Sc vs Ti plot. Retain the Epiclastic conglomerate unit as it is logged, and add the extra high Sc-Ti data to the Sedimentary Unit. </a:t>
            </a:r>
          </a:p>
        </p:txBody>
      </p:sp>
      <p:pic>
        <p:nvPicPr>
          <p:cNvPr id="6" name="Picture 5">
            <a:extLst>
              <a:ext uri="{FF2B5EF4-FFF2-40B4-BE49-F238E27FC236}">
                <a16:creationId xmlns:a16="http://schemas.microsoft.com/office/drawing/2014/main" id="{53494D5C-CC23-6C3A-BBF3-1131FB4B01D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17336" y="1354395"/>
            <a:ext cx="1743075" cy="1864666"/>
          </a:xfrm>
          <a:prstGeom prst="rect">
            <a:avLst/>
          </a:prstGeom>
        </p:spPr>
      </p:pic>
      <p:pic>
        <p:nvPicPr>
          <p:cNvPr id="8" name="Picture 7">
            <a:extLst>
              <a:ext uri="{FF2B5EF4-FFF2-40B4-BE49-F238E27FC236}">
                <a16:creationId xmlns:a16="http://schemas.microsoft.com/office/drawing/2014/main" id="{338BF07E-AC77-1D47-464C-8A30F566C7A3}"/>
              </a:ext>
            </a:extLst>
          </p:cNvPr>
          <p:cNvPicPr>
            <a:picLocks noChangeAspect="1"/>
          </p:cNvPicPr>
          <p:nvPr/>
        </p:nvPicPr>
        <p:blipFill>
          <a:blip r:embed="rId4"/>
          <a:stretch>
            <a:fillRect/>
          </a:stretch>
        </p:blipFill>
        <p:spPr>
          <a:xfrm>
            <a:off x="5397664" y="2585357"/>
            <a:ext cx="6477000" cy="4038600"/>
          </a:xfrm>
          <a:prstGeom prst="rect">
            <a:avLst/>
          </a:prstGeom>
        </p:spPr>
      </p:pic>
      <p:cxnSp>
        <p:nvCxnSpPr>
          <p:cNvPr id="9" name="Straight Arrow Connector 8">
            <a:extLst>
              <a:ext uri="{FF2B5EF4-FFF2-40B4-BE49-F238E27FC236}">
                <a16:creationId xmlns:a16="http://schemas.microsoft.com/office/drawing/2014/main" id="{BB051616-72F1-E1C8-0850-B4F3D7C33B4C}"/>
              </a:ext>
            </a:extLst>
          </p:cNvPr>
          <p:cNvCxnSpPr/>
          <p:nvPr/>
        </p:nvCxnSpPr>
        <p:spPr>
          <a:xfrm>
            <a:off x="4417988" y="4530790"/>
            <a:ext cx="2258008"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604035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2DCA485-BD1E-93FF-28EF-37F5717C722C}"/>
              </a:ext>
            </a:extLst>
          </p:cNvPr>
          <p:cNvPicPr>
            <a:picLocks noChangeAspect="1"/>
          </p:cNvPicPr>
          <p:nvPr/>
        </p:nvPicPr>
        <p:blipFill>
          <a:blip r:embed="rId2"/>
          <a:stretch>
            <a:fillRect/>
          </a:stretch>
        </p:blipFill>
        <p:spPr>
          <a:xfrm>
            <a:off x="0" y="1549522"/>
            <a:ext cx="12192000" cy="5308478"/>
          </a:xfrm>
          <a:prstGeom prst="rect">
            <a:avLst/>
          </a:prstGeom>
        </p:spPr>
      </p:pic>
      <p:sp>
        <p:nvSpPr>
          <p:cNvPr id="4" name="TextBox 3">
            <a:extLst>
              <a:ext uri="{FF2B5EF4-FFF2-40B4-BE49-F238E27FC236}">
                <a16:creationId xmlns:a16="http://schemas.microsoft.com/office/drawing/2014/main" id="{E6B404F1-F86F-8152-080C-168600D57A80}"/>
              </a:ext>
            </a:extLst>
          </p:cNvPr>
          <p:cNvSpPr txBox="1"/>
          <p:nvPr/>
        </p:nvSpPr>
        <p:spPr>
          <a:xfrm>
            <a:off x="1026367" y="550506"/>
            <a:ext cx="9750489" cy="461665"/>
          </a:xfrm>
          <a:prstGeom prst="rect">
            <a:avLst/>
          </a:prstGeom>
          <a:noFill/>
        </p:spPr>
        <p:txBody>
          <a:bodyPr wrap="square" rtlCol="0">
            <a:spAutoFit/>
          </a:bodyPr>
          <a:lstStyle/>
          <a:p>
            <a:r>
              <a:rPr lang="en-US" sz="1200" dirty="0"/>
              <a:t>The remaining points are various porphyries or porphyry-clast breccias.</a:t>
            </a:r>
          </a:p>
          <a:p>
            <a:r>
              <a:rPr lang="en-US" sz="1200" dirty="0"/>
              <a:t>There are some obvious subsets here. There is a very coherent high Ti-Sc-Nb porphyry, and a strange low Y group. </a:t>
            </a:r>
          </a:p>
        </p:txBody>
      </p:sp>
      <p:sp>
        <p:nvSpPr>
          <p:cNvPr id="5" name="Oval 4">
            <a:extLst>
              <a:ext uri="{FF2B5EF4-FFF2-40B4-BE49-F238E27FC236}">
                <a16:creationId xmlns:a16="http://schemas.microsoft.com/office/drawing/2014/main" id="{72E46236-9FFF-1FDC-1A7E-5B8C7CBC11F1}"/>
              </a:ext>
            </a:extLst>
          </p:cNvPr>
          <p:cNvSpPr/>
          <p:nvPr/>
        </p:nvSpPr>
        <p:spPr>
          <a:xfrm rot="20320872">
            <a:off x="2593910" y="2071396"/>
            <a:ext cx="839755" cy="587828"/>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EFB5BA6-09D9-62D2-7074-B3EAF8DC2E4D}"/>
              </a:ext>
            </a:extLst>
          </p:cNvPr>
          <p:cNvSpPr/>
          <p:nvPr/>
        </p:nvSpPr>
        <p:spPr>
          <a:xfrm rot="19553565">
            <a:off x="5564156" y="4771053"/>
            <a:ext cx="839755" cy="587828"/>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992ACBD4-B83D-9044-4E73-D39E4CE38C77}"/>
              </a:ext>
            </a:extLst>
          </p:cNvPr>
          <p:cNvSpPr/>
          <p:nvPr/>
        </p:nvSpPr>
        <p:spPr>
          <a:xfrm rot="19358500">
            <a:off x="4544100" y="5645781"/>
            <a:ext cx="714813" cy="515846"/>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BAB38439-2397-8FD8-D2F6-4303BED2BEF2}"/>
              </a:ext>
            </a:extLst>
          </p:cNvPr>
          <p:cNvSpPr/>
          <p:nvPr/>
        </p:nvSpPr>
        <p:spPr>
          <a:xfrm rot="18540475">
            <a:off x="372677" y="4721923"/>
            <a:ext cx="866431" cy="747996"/>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259764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423792E-CCC6-49DF-E7C4-1FDA2C9CF3C0}"/>
              </a:ext>
            </a:extLst>
          </p:cNvPr>
          <p:cNvPicPr>
            <a:picLocks noChangeAspect="1"/>
          </p:cNvPicPr>
          <p:nvPr/>
        </p:nvPicPr>
        <p:blipFill>
          <a:blip r:embed="rId2"/>
          <a:stretch>
            <a:fillRect/>
          </a:stretch>
        </p:blipFill>
        <p:spPr>
          <a:xfrm>
            <a:off x="561975" y="2886076"/>
            <a:ext cx="5760000" cy="3591529"/>
          </a:xfrm>
          <a:prstGeom prst="rect">
            <a:avLst/>
          </a:prstGeom>
        </p:spPr>
      </p:pic>
      <p:pic>
        <p:nvPicPr>
          <p:cNvPr id="5" name="Picture 4">
            <a:extLst>
              <a:ext uri="{FF2B5EF4-FFF2-40B4-BE49-F238E27FC236}">
                <a16:creationId xmlns:a16="http://schemas.microsoft.com/office/drawing/2014/main" id="{071CCD8D-202F-3598-2840-B2D277D52161}"/>
              </a:ext>
            </a:extLst>
          </p:cNvPr>
          <p:cNvPicPr>
            <a:picLocks noChangeAspect="1"/>
          </p:cNvPicPr>
          <p:nvPr/>
        </p:nvPicPr>
        <p:blipFill>
          <a:blip r:embed="rId3"/>
          <a:stretch>
            <a:fillRect/>
          </a:stretch>
        </p:blipFill>
        <p:spPr>
          <a:xfrm>
            <a:off x="6321975" y="2886076"/>
            <a:ext cx="5760000" cy="3591529"/>
          </a:xfrm>
          <a:prstGeom prst="rect">
            <a:avLst/>
          </a:prstGeom>
        </p:spPr>
      </p:pic>
      <p:sp>
        <p:nvSpPr>
          <p:cNvPr id="6" name="Arrow: Right 5">
            <a:extLst>
              <a:ext uri="{FF2B5EF4-FFF2-40B4-BE49-F238E27FC236}">
                <a16:creationId xmlns:a16="http://schemas.microsoft.com/office/drawing/2014/main" id="{7166FBE6-00FC-1E56-6AFE-F52DEFD05389}"/>
              </a:ext>
            </a:extLst>
          </p:cNvPr>
          <p:cNvSpPr/>
          <p:nvPr/>
        </p:nvSpPr>
        <p:spPr>
          <a:xfrm>
            <a:off x="4229100" y="5219700"/>
            <a:ext cx="2674989" cy="104775"/>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294B20DD-B0FB-657D-8AA2-5D94C39A0A7A}"/>
              </a:ext>
            </a:extLst>
          </p:cNvPr>
          <p:cNvSpPr txBox="1"/>
          <p:nvPr/>
        </p:nvSpPr>
        <p:spPr>
          <a:xfrm>
            <a:off x="1026367" y="550506"/>
            <a:ext cx="9750489" cy="461665"/>
          </a:xfrm>
          <a:prstGeom prst="rect">
            <a:avLst/>
          </a:prstGeom>
          <a:noFill/>
        </p:spPr>
        <p:txBody>
          <a:bodyPr wrap="square" rtlCol="0">
            <a:spAutoFit/>
          </a:bodyPr>
          <a:lstStyle/>
          <a:p>
            <a:r>
              <a:rPr lang="en-US" sz="1200" dirty="0"/>
              <a:t>Make a new </a:t>
            </a:r>
            <a:r>
              <a:rPr lang="en-US" sz="1200" dirty="0" err="1"/>
              <a:t>colour</a:t>
            </a:r>
            <a:r>
              <a:rPr lang="en-US" sz="1200" dirty="0"/>
              <a:t> group. Name it Porphyry low Y.</a:t>
            </a:r>
          </a:p>
          <a:p>
            <a:r>
              <a:rPr lang="en-US" sz="1200" dirty="0"/>
              <a:t>Select the low Y cluster from the Ti vs Y plot.</a:t>
            </a:r>
          </a:p>
        </p:txBody>
      </p:sp>
    </p:spTree>
    <p:extLst>
      <p:ext uri="{BB962C8B-B14F-4D97-AF65-F5344CB8AC3E}">
        <p14:creationId xmlns:p14="http://schemas.microsoft.com/office/powerpoint/2010/main" val="23357408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423792E-CCC6-49DF-E7C4-1FDA2C9CF3C0}"/>
              </a:ext>
            </a:extLst>
          </p:cNvPr>
          <p:cNvPicPr>
            <a:picLocks noChangeAspect="1"/>
          </p:cNvPicPr>
          <p:nvPr/>
        </p:nvPicPr>
        <p:blipFill>
          <a:blip r:embed="rId2"/>
          <a:stretch>
            <a:fillRect/>
          </a:stretch>
        </p:blipFill>
        <p:spPr>
          <a:xfrm>
            <a:off x="561975" y="2886076"/>
            <a:ext cx="5760000" cy="3591529"/>
          </a:xfrm>
          <a:prstGeom prst="rect">
            <a:avLst/>
          </a:prstGeom>
        </p:spPr>
      </p:pic>
      <p:pic>
        <p:nvPicPr>
          <p:cNvPr id="5" name="Picture 4">
            <a:extLst>
              <a:ext uri="{FF2B5EF4-FFF2-40B4-BE49-F238E27FC236}">
                <a16:creationId xmlns:a16="http://schemas.microsoft.com/office/drawing/2014/main" id="{071CCD8D-202F-3598-2840-B2D277D52161}"/>
              </a:ext>
            </a:extLst>
          </p:cNvPr>
          <p:cNvPicPr>
            <a:picLocks noChangeAspect="1"/>
          </p:cNvPicPr>
          <p:nvPr/>
        </p:nvPicPr>
        <p:blipFill>
          <a:blip r:embed="rId3"/>
          <a:stretch>
            <a:fillRect/>
          </a:stretch>
        </p:blipFill>
        <p:spPr>
          <a:xfrm>
            <a:off x="6321975" y="2886076"/>
            <a:ext cx="5760000" cy="3591529"/>
          </a:xfrm>
          <a:prstGeom prst="rect">
            <a:avLst/>
          </a:prstGeom>
        </p:spPr>
      </p:pic>
      <p:sp>
        <p:nvSpPr>
          <p:cNvPr id="6" name="Arrow: Right 5">
            <a:extLst>
              <a:ext uri="{FF2B5EF4-FFF2-40B4-BE49-F238E27FC236}">
                <a16:creationId xmlns:a16="http://schemas.microsoft.com/office/drawing/2014/main" id="{7166FBE6-00FC-1E56-6AFE-F52DEFD05389}"/>
              </a:ext>
            </a:extLst>
          </p:cNvPr>
          <p:cNvSpPr/>
          <p:nvPr/>
        </p:nvSpPr>
        <p:spPr>
          <a:xfrm>
            <a:off x="4229100" y="5219700"/>
            <a:ext cx="2674989" cy="104775"/>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294B20DD-B0FB-657D-8AA2-5D94C39A0A7A}"/>
              </a:ext>
            </a:extLst>
          </p:cNvPr>
          <p:cNvSpPr txBox="1"/>
          <p:nvPr/>
        </p:nvSpPr>
        <p:spPr>
          <a:xfrm>
            <a:off x="1026367" y="550506"/>
            <a:ext cx="9750489" cy="461665"/>
          </a:xfrm>
          <a:prstGeom prst="rect">
            <a:avLst/>
          </a:prstGeom>
          <a:noFill/>
        </p:spPr>
        <p:txBody>
          <a:bodyPr wrap="square" rtlCol="0">
            <a:spAutoFit/>
          </a:bodyPr>
          <a:lstStyle/>
          <a:p>
            <a:r>
              <a:rPr lang="en-US" sz="1200" dirty="0"/>
              <a:t>Make a new </a:t>
            </a:r>
            <a:r>
              <a:rPr lang="en-US" sz="1200" dirty="0" err="1"/>
              <a:t>colour</a:t>
            </a:r>
            <a:r>
              <a:rPr lang="en-US" sz="1200" dirty="0"/>
              <a:t> group. Name it Porphyry low Y.</a:t>
            </a:r>
          </a:p>
          <a:p>
            <a:r>
              <a:rPr lang="en-US" sz="1200" dirty="0"/>
              <a:t>Select the low Y cluster from the Ti vs Y plot.</a:t>
            </a:r>
          </a:p>
        </p:txBody>
      </p:sp>
    </p:spTree>
    <p:extLst>
      <p:ext uri="{BB962C8B-B14F-4D97-AF65-F5344CB8AC3E}">
        <p14:creationId xmlns:p14="http://schemas.microsoft.com/office/powerpoint/2010/main" val="2442329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4B5744-0CF2-EA98-7ECC-18BFB998CCEA}"/>
              </a:ext>
            </a:extLst>
          </p:cNvPr>
          <p:cNvPicPr>
            <a:picLocks noChangeAspect="1"/>
          </p:cNvPicPr>
          <p:nvPr/>
        </p:nvPicPr>
        <p:blipFill>
          <a:blip r:embed="rId2"/>
          <a:stretch>
            <a:fillRect/>
          </a:stretch>
        </p:blipFill>
        <p:spPr>
          <a:xfrm>
            <a:off x="342900" y="2924176"/>
            <a:ext cx="5760000" cy="3591529"/>
          </a:xfrm>
          <a:prstGeom prst="rect">
            <a:avLst/>
          </a:prstGeom>
        </p:spPr>
      </p:pic>
      <p:pic>
        <p:nvPicPr>
          <p:cNvPr id="5" name="Picture 4">
            <a:extLst>
              <a:ext uri="{FF2B5EF4-FFF2-40B4-BE49-F238E27FC236}">
                <a16:creationId xmlns:a16="http://schemas.microsoft.com/office/drawing/2014/main" id="{C498E251-E60B-0D50-9C81-4CBF7C63EEE7}"/>
              </a:ext>
            </a:extLst>
          </p:cNvPr>
          <p:cNvPicPr>
            <a:picLocks noChangeAspect="1"/>
          </p:cNvPicPr>
          <p:nvPr/>
        </p:nvPicPr>
        <p:blipFill>
          <a:blip r:embed="rId3"/>
          <a:stretch>
            <a:fillRect/>
          </a:stretch>
        </p:blipFill>
        <p:spPr>
          <a:xfrm>
            <a:off x="6102900" y="2924176"/>
            <a:ext cx="5760000" cy="3591529"/>
          </a:xfrm>
          <a:prstGeom prst="rect">
            <a:avLst/>
          </a:prstGeom>
        </p:spPr>
      </p:pic>
      <p:sp>
        <p:nvSpPr>
          <p:cNvPr id="6" name="TextBox 5">
            <a:extLst>
              <a:ext uri="{FF2B5EF4-FFF2-40B4-BE49-F238E27FC236}">
                <a16:creationId xmlns:a16="http://schemas.microsoft.com/office/drawing/2014/main" id="{CA2BF5D9-DDF9-9A45-C0AD-5C73CD3FB8AD}"/>
              </a:ext>
            </a:extLst>
          </p:cNvPr>
          <p:cNvSpPr txBox="1"/>
          <p:nvPr/>
        </p:nvSpPr>
        <p:spPr>
          <a:xfrm>
            <a:off x="1026367" y="550506"/>
            <a:ext cx="9750489" cy="461665"/>
          </a:xfrm>
          <a:prstGeom prst="rect">
            <a:avLst/>
          </a:prstGeom>
          <a:noFill/>
        </p:spPr>
        <p:txBody>
          <a:bodyPr wrap="square" rtlCol="0">
            <a:spAutoFit/>
          </a:bodyPr>
          <a:lstStyle/>
          <a:p>
            <a:r>
              <a:rPr lang="en-US" sz="1200" dirty="0"/>
              <a:t>Make a new </a:t>
            </a:r>
            <a:r>
              <a:rPr lang="en-US" sz="1200" dirty="0" err="1"/>
              <a:t>colour</a:t>
            </a:r>
            <a:r>
              <a:rPr lang="en-US" sz="1200" dirty="0"/>
              <a:t> group. Name it </a:t>
            </a:r>
            <a:r>
              <a:rPr lang="en-US" sz="1200" dirty="0" err="1"/>
              <a:t>PreMineral</a:t>
            </a:r>
            <a:r>
              <a:rPr lang="en-US" sz="1200" dirty="0"/>
              <a:t> Sill. Select the data cluster with high Ti values relative to other porphyries.</a:t>
            </a:r>
          </a:p>
          <a:p>
            <a:r>
              <a:rPr lang="en-US" sz="1200" dirty="0"/>
              <a:t>If you then delete the </a:t>
            </a:r>
            <a:r>
              <a:rPr lang="en-US" sz="1200" i="1" dirty="0"/>
              <a:t>old</a:t>
            </a:r>
            <a:r>
              <a:rPr lang="en-US" sz="1200" dirty="0"/>
              <a:t> </a:t>
            </a:r>
            <a:r>
              <a:rPr lang="en-US" sz="1200" dirty="0" err="1"/>
              <a:t>PreMineral</a:t>
            </a:r>
            <a:r>
              <a:rPr lang="en-US" sz="1200" dirty="0"/>
              <a:t> Sill </a:t>
            </a:r>
            <a:r>
              <a:rPr lang="en-US" sz="1200" dirty="0" err="1"/>
              <a:t>colour</a:t>
            </a:r>
            <a:r>
              <a:rPr lang="en-US" sz="1200" dirty="0"/>
              <a:t> group, any of these rocks that were mis-logged will revert to the default </a:t>
            </a:r>
            <a:r>
              <a:rPr lang="en-US" sz="1200" dirty="0" err="1"/>
              <a:t>colour</a:t>
            </a:r>
            <a:r>
              <a:rPr lang="en-US" sz="1200" dirty="0"/>
              <a:t> group.</a:t>
            </a:r>
          </a:p>
        </p:txBody>
      </p:sp>
      <p:sp>
        <p:nvSpPr>
          <p:cNvPr id="7" name="Arrow: Right 6">
            <a:extLst>
              <a:ext uri="{FF2B5EF4-FFF2-40B4-BE49-F238E27FC236}">
                <a16:creationId xmlns:a16="http://schemas.microsoft.com/office/drawing/2014/main" id="{BB12ADAD-7C86-8414-8B84-DBF64B87832D}"/>
              </a:ext>
            </a:extLst>
          </p:cNvPr>
          <p:cNvSpPr/>
          <p:nvPr/>
        </p:nvSpPr>
        <p:spPr>
          <a:xfrm>
            <a:off x="4564116" y="4210050"/>
            <a:ext cx="2674989" cy="104775"/>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687983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7F5716F-D0C9-6145-30F2-0A0C77AF1A27}"/>
              </a:ext>
            </a:extLst>
          </p:cNvPr>
          <p:cNvPicPr>
            <a:picLocks noChangeAspect="1"/>
          </p:cNvPicPr>
          <p:nvPr/>
        </p:nvPicPr>
        <p:blipFill>
          <a:blip r:embed="rId2"/>
          <a:stretch>
            <a:fillRect/>
          </a:stretch>
        </p:blipFill>
        <p:spPr>
          <a:xfrm>
            <a:off x="0" y="1549522"/>
            <a:ext cx="12192000" cy="5308478"/>
          </a:xfrm>
          <a:prstGeom prst="rect">
            <a:avLst/>
          </a:prstGeom>
        </p:spPr>
      </p:pic>
      <p:sp>
        <p:nvSpPr>
          <p:cNvPr id="4" name="TextBox 3">
            <a:extLst>
              <a:ext uri="{FF2B5EF4-FFF2-40B4-BE49-F238E27FC236}">
                <a16:creationId xmlns:a16="http://schemas.microsoft.com/office/drawing/2014/main" id="{6F529505-59F6-C3FB-7AB4-97F8CD61A28C}"/>
              </a:ext>
            </a:extLst>
          </p:cNvPr>
          <p:cNvSpPr txBox="1"/>
          <p:nvPr/>
        </p:nvSpPr>
        <p:spPr>
          <a:xfrm>
            <a:off x="1026367" y="550506"/>
            <a:ext cx="9750489" cy="646331"/>
          </a:xfrm>
          <a:prstGeom prst="rect">
            <a:avLst/>
          </a:prstGeom>
          <a:noFill/>
        </p:spPr>
        <p:txBody>
          <a:bodyPr wrap="square" rtlCol="0">
            <a:spAutoFit/>
          </a:bodyPr>
          <a:lstStyle/>
          <a:p>
            <a:r>
              <a:rPr lang="en-US" sz="1200" dirty="0"/>
              <a:t>The remaining data points are mostly logged as </a:t>
            </a:r>
            <a:r>
              <a:rPr lang="en-US" sz="1200" dirty="0" err="1"/>
              <a:t>Intermineral</a:t>
            </a:r>
            <a:r>
              <a:rPr lang="en-US" sz="1200" dirty="0"/>
              <a:t> </a:t>
            </a:r>
            <a:r>
              <a:rPr lang="en-US" sz="1200" dirty="0" err="1"/>
              <a:t>Monzodiorite</a:t>
            </a:r>
            <a:r>
              <a:rPr lang="en-US" sz="1200" dirty="0"/>
              <a:t> and </a:t>
            </a:r>
            <a:r>
              <a:rPr lang="en-US" sz="1200" dirty="0" err="1"/>
              <a:t>Intermineral</a:t>
            </a:r>
            <a:r>
              <a:rPr lang="en-US" sz="1200" dirty="0"/>
              <a:t> Crowded 2 Hb-</a:t>
            </a:r>
            <a:r>
              <a:rPr lang="en-US" sz="1200" dirty="0" err="1"/>
              <a:t>Bt</a:t>
            </a:r>
            <a:r>
              <a:rPr lang="en-US" sz="1200" dirty="0"/>
              <a:t>, but have significant overlaps.</a:t>
            </a:r>
          </a:p>
          <a:p>
            <a:r>
              <a:rPr lang="en-US" sz="1200" dirty="0"/>
              <a:t>Rather than looking at binary plots, pick 3 elements that show a degree of separation and make a ternary plot.</a:t>
            </a:r>
          </a:p>
          <a:p>
            <a:r>
              <a:rPr lang="en-US" sz="1200" dirty="0"/>
              <a:t>I chose Nb-Sc-Th.</a:t>
            </a:r>
          </a:p>
        </p:txBody>
      </p:sp>
    </p:spTree>
    <p:extLst>
      <p:ext uri="{BB962C8B-B14F-4D97-AF65-F5344CB8AC3E}">
        <p14:creationId xmlns:p14="http://schemas.microsoft.com/office/powerpoint/2010/main" val="35088911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0207C0-F986-4BB1-AF3C-6697A58A430C}"/>
              </a:ext>
            </a:extLst>
          </p:cNvPr>
          <p:cNvPicPr>
            <a:picLocks noChangeAspect="1"/>
          </p:cNvPicPr>
          <p:nvPr/>
        </p:nvPicPr>
        <p:blipFill>
          <a:blip r:embed="rId2"/>
          <a:stretch>
            <a:fillRect/>
          </a:stretch>
        </p:blipFill>
        <p:spPr>
          <a:xfrm>
            <a:off x="514350" y="1933575"/>
            <a:ext cx="4876800" cy="4800600"/>
          </a:xfrm>
          <a:prstGeom prst="rect">
            <a:avLst/>
          </a:prstGeom>
        </p:spPr>
      </p:pic>
      <p:sp>
        <p:nvSpPr>
          <p:cNvPr id="4" name="TextBox 3">
            <a:extLst>
              <a:ext uri="{FF2B5EF4-FFF2-40B4-BE49-F238E27FC236}">
                <a16:creationId xmlns:a16="http://schemas.microsoft.com/office/drawing/2014/main" id="{7A74A90A-68A6-A408-096B-10D0B1540644}"/>
              </a:ext>
            </a:extLst>
          </p:cNvPr>
          <p:cNvSpPr txBox="1"/>
          <p:nvPr/>
        </p:nvSpPr>
        <p:spPr>
          <a:xfrm>
            <a:off x="1026367" y="550506"/>
            <a:ext cx="9750489" cy="276999"/>
          </a:xfrm>
          <a:prstGeom prst="rect">
            <a:avLst/>
          </a:prstGeom>
          <a:noFill/>
        </p:spPr>
        <p:txBody>
          <a:bodyPr wrap="square" rtlCol="0">
            <a:spAutoFit/>
          </a:bodyPr>
          <a:lstStyle/>
          <a:p>
            <a:r>
              <a:rPr lang="en-US" sz="1200" dirty="0"/>
              <a:t>Use the Nb-Sc-Th. Ternary plot to reclassify all of the remaining points to either the </a:t>
            </a:r>
            <a:r>
              <a:rPr lang="en-US" sz="1200" dirty="0" err="1"/>
              <a:t>Intermineral</a:t>
            </a:r>
            <a:r>
              <a:rPr lang="en-US" sz="1200" dirty="0"/>
              <a:t> </a:t>
            </a:r>
            <a:r>
              <a:rPr lang="en-US" sz="1200" dirty="0" err="1"/>
              <a:t>Monzodiorite</a:t>
            </a:r>
            <a:r>
              <a:rPr lang="en-US" sz="1200" dirty="0"/>
              <a:t> or </a:t>
            </a:r>
            <a:r>
              <a:rPr lang="en-US" sz="1200" dirty="0" err="1"/>
              <a:t>Intermineral</a:t>
            </a:r>
            <a:r>
              <a:rPr lang="en-US" sz="1200" dirty="0"/>
              <a:t> Crowded 2 Hb-Bt. </a:t>
            </a:r>
          </a:p>
        </p:txBody>
      </p:sp>
      <p:pic>
        <p:nvPicPr>
          <p:cNvPr id="6" name="Picture 5">
            <a:extLst>
              <a:ext uri="{FF2B5EF4-FFF2-40B4-BE49-F238E27FC236}">
                <a16:creationId xmlns:a16="http://schemas.microsoft.com/office/drawing/2014/main" id="{8D50DA39-C7BE-9687-643F-38369FF9BED2}"/>
              </a:ext>
            </a:extLst>
          </p:cNvPr>
          <p:cNvPicPr>
            <a:picLocks noChangeAspect="1"/>
          </p:cNvPicPr>
          <p:nvPr/>
        </p:nvPicPr>
        <p:blipFill>
          <a:blip r:embed="rId3"/>
          <a:stretch>
            <a:fillRect/>
          </a:stretch>
        </p:blipFill>
        <p:spPr>
          <a:xfrm>
            <a:off x="5901611" y="1762125"/>
            <a:ext cx="4876800" cy="4800600"/>
          </a:xfrm>
          <a:prstGeom prst="rect">
            <a:avLst/>
          </a:prstGeom>
        </p:spPr>
      </p:pic>
      <p:sp>
        <p:nvSpPr>
          <p:cNvPr id="7" name="Arrow: Right 6">
            <a:extLst>
              <a:ext uri="{FF2B5EF4-FFF2-40B4-BE49-F238E27FC236}">
                <a16:creationId xmlns:a16="http://schemas.microsoft.com/office/drawing/2014/main" id="{843FB24D-4790-21C5-1E52-B0B61A91F9F7}"/>
              </a:ext>
            </a:extLst>
          </p:cNvPr>
          <p:cNvSpPr/>
          <p:nvPr/>
        </p:nvSpPr>
        <p:spPr>
          <a:xfrm>
            <a:off x="4564116" y="4210050"/>
            <a:ext cx="2674989" cy="104775"/>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287441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E2658A6-94F1-945D-DC4C-7BEF74FE2626}"/>
              </a:ext>
            </a:extLst>
          </p:cNvPr>
          <p:cNvSpPr txBox="1"/>
          <p:nvPr/>
        </p:nvSpPr>
        <p:spPr>
          <a:xfrm>
            <a:off x="1026367" y="550506"/>
            <a:ext cx="9750489" cy="830997"/>
          </a:xfrm>
          <a:prstGeom prst="rect">
            <a:avLst/>
          </a:prstGeom>
          <a:noFill/>
        </p:spPr>
        <p:txBody>
          <a:bodyPr wrap="square" rtlCol="0">
            <a:spAutoFit/>
          </a:bodyPr>
          <a:lstStyle/>
          <a:p>
            <a:r>
              <a:rPr lang="en-US" sz="1200" dirty="0"/>
              <a:t>Here is the final section, which is a synthesis of both the chemistry and logging.</a:t>
            </a:r>
          </a:p>
          <a:p>
            <a:r>
              <a:rPr lang="en-US" sz="1200" dirty="0"/>
              <a:t>We </a:t>
            </a:r>
            <a:r>
              <a:rPr lang="en-US" sz="1200" i="1" dirty="0"/>
              <a:t>could</a:t>
            </a:r>
            <a:r>
              <a:rPr lang="en-US" sz="1200" dirty="0"/>
              <a:t> change the symbol shape for samples logged as breccias.</a:t>
            </a:r>
          </a:p>
          <a:p>
            <a:r>
              <a:rPr lang="en-US" sz="1200" dirty="0"/>
              <a:t>You can see runs of samples where the </a:t>
            </a:r>
            <a:r>
              <a:rPr lang="en-US" sz="1200" dirty="0" err="1"/>
              <a:t>colours</a:t>
            </a:r>
            <a:r>
              <a:rPr lang="en-US" sz="1200" dirty="0"/>
              <a:t> are mixed. These are zones where the chemistry is ambiguous. Some degree of manual overwriting is still required. </a:t>
            </a:r>
          </a:p>
        </p:txBody>
      </p:sp>
      <p:pic>
        <p:nvPicPr>
          <p:cNvPr id="4" name="Picture 3">
            <a:extLst>
              <a:ext uri="{FF2B5EF4-FFF2-40B4-BE49-F238E27FC236}">
                <a16:creationId xmlns:a16="http://schemas.microsoft.com/office/drawing/2014/main" id="{809571F2-FE41-3724-8A34-0EDEFD326BBB}"/>
              </a:ext>
            </a:extLst>
          </p:cNvPr>
          <p:cNvPicPr>
            <a:picLocks noChangeAspect="1"/>
          </p:cNvPicPr>
          <p:nvPr/>
        </p:nvPicPr>
        <p:blipFill>
          <a:blip r:embed="rId2"/>
          <a:stretch>
            <a:fillRect/>
          </a:stretch>
        </p:blipFill>
        <p:spPr>
          <a:xfrm>
            <a:off x="1724025" y="1743075"/>
            <a:ext cx="4876800" cy="4800600"/>
          </a:xfrm>
          <a:prstGeom prst="rect">
            <a:avLst/>
          </a:prstGeom>
        </p:spPr>
      </p:pic>
      <p:pic>
        <p:nvPicPr>
          <p:cNvPr id="8" name="Picture 7">
            <a:extLst>
              <a:ext uri="{FF2B5EF4-FFF2-40B4-BE49-F238E27FC236}">
                <a16:creationId xmlns:a16="http://schemas.microsoft.com/office/drawing/2014/main" id="{21C4783A-7A8E-66CF-0B36-0ED5D728E64F}"/>
              </a:ext>
            </a:extLst>
          </p:cNvPr>
          <p:cNvPicPr>
            <a:picLocks noChangeAspect="1"/>
          </p:cNvPicPr>
          <p:nvPr/>
        </p:nvPicPr>
        <p:blipFill>
          <a:blip r:embed="rId3"/>
          <a:stretch>
            <a:fillRect/>
          </a:stretch>
        </p:blipFill>
        <p:spPr>
          <a:xfrm>
            <a:off x="7205662" y="2652712"/>
            <a:ext cx="2238375" cy="2771775"/>
          </a:xfrm>
          <a:prstGeom prst="rect">
            <a:avLst/>
          </a:prstGeom>
        </p:spPr>
      </p:pic>
    </p:spTree>
    <p:extLst>
      <p:ext uri="{BB962C8B-B14F-4D97-AF65-F5344CB8AC3E}">
        <p14:creationId xmlns:p14="http://schemas.microsoft.com/office/powerpoint/2010/main" val="3078640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79CD4E4-743D-5F26-DF69-601CB0032DD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381503"/>
            <a:ext cx="12192000" cy="2743200"/>
          </a:xfrm>
          <a:prstGeom prst="rect">
            <a:avLst/>
          </a:prstGeom>
          <a:ln>
            <a:solidFill>
              <a:schemeClr val="tx1"/>
            </a:solidFill>
          </a:ln>
        </p:spPr>
      </p:pic>
      <p:sp>
        <p:nvSpPr>
          <p:cNvPr id="4" name="TextBox 3">
            <a:extLst>
              <a:ext uri="{FF2B5EF4-FFF2-40B4-BE49-F238E27FC236}">
                <a16:creationId xmlns:a16="http://schemas.microsoft.com/office/drawing/2014/main" id="{DD2DD8D6-1511-64BD-8DB1-477B8BE0DF71}"/>
              </a:ext>
            </a:extLst>
          </p:cNvPr>
          <p:cNvSpPr txBox="1"/>
          <p:nvPr/>
        </p:nvSpPr>
        <p:spPr>
          <a:xfrm>
            <a:off x="1026367" y="550506"/>
            <a:ext cx="9750489" cy="461665"/>
          </a:xfrm>
          <a:prstGeom prst="rect">
            <a:avLst/>
          </a:prstGeom>
          <a:noFill/>
        </p:spPr>
        <p:txBody>
          <a:bodyPr wrap="square" rtlCol="0">
            <a:spAutoFit/>
          </a:bodyPr>
          <a:lstStyle/>
          <a:p>
            <a:r>
              <a:rPr lang="en-US" sz="1200" dirty="0"/>
              <a:t>Once we have finished this initial part of the interpretation, go to Data on the top tool ribbon, Make Variable, From </a:t>
            </a:r>
            <a:r>
              <a:rPr lang="en-US" sz="1200" dirty="0" err="1"/>
              <a:t>Colour</a:t>
            </a:r>
            <a:r>
              <a:rPr lang="en-US" sz="1200" dirty="0"/>
              <a:t>. Enter the name of the new variable as “Composition”. Save the file.</a:t>
            </a:r>
          </a:p>
        </p:txBody>
      </p:sp>
      <p:sp>
        <p:nvSpPr>
          <p:cNvPr id="5" name="Rectangle 4">
            <a:extLst>
              <a:ext uri="{FF2B5EF4-FFF2-40B4-BE49-F238E27FC236}">
                <a16:creationId xmlns:a16="http://schemas.microsoft.com/office/drawing/2014/main" id="{4F18C0F1-67BD-6560-EE67-D0CF7C1547CB}"/>
              </a:ext>
            </a:extLst>
          </p:cNvPr>
          <p:cNvSpPr/>
          <p:nvPr/>
        </p:nvSpPr>
        <p:spPr>
          <a:xfrm>
            <a:off x="10024683" y="1709934"/>
            <a:ext cx="854599" cy="26434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99212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90207DB-83E9-BD52-7F4D-1938FA6F2989}"/>
              </a:ext>
            </a:extLst>
          </p:cNvPr>
          <p:cNvPicPr>
            <a:picLocks noChangeAspect="1"/>
          </p:cNvPicPr>
          <p:nvPr/>
        </p:nvPicPr>
        <p:blipFill>
          <a:blip r:embed="rId2"/>
          <a:stretch>
            <a:fillRect/>
          </a:stretch>
        </p:blipFill>
        <p:spPr>
          <a:xfrm>
            <a:off x="3358591" y="886408"/>
            <a:ext cx="6034656" cy="5756988"/>
          </a:xfrm>
          <a:prstGeom prst="rect">
            <a:avLst/>
          </a:prstGeom>
          <a:ln>
            <a:solidFill>
              <a:schemeClr val="tx1"/>
            </a:solidFill>
          </a:ln>
        </p:spPr>
      </p:pic>
      <p:sp>
        <p:nvSpPr>
          <p:cNvPr id="4" name="TextBox 3">
            <a:extLst>
              <a:ext uri="{FF2B5EF4-FFF2-40B4-BE49-F238E27FC236}">
                <a16:creationId xmlns:a16="http://schemas.microsoft.com/office/drawing/2014/main" id="{7424EDCD-AA37-D488-3647-C19D61A7EDE9}"/>
              </a:ext>
            </a:extLst>
          </p:cNvPr>
          <p:cNvSpPr txBox="1"/>
          <p:nvPr/>
        </p:nvSpPr>
        <p:spPr>
          <a:xfrm>
            <a:off x="1026367" y="550506"/>
            <a:ext cx="8649932" cy="276999"/>
          </a:xfrm>
          <a:prstGeom prst="rect">
            <a:avLst/>
          </a:prstGeom>
          <a:noFill/>
        </p:spPr>
        <p:txBody>
          <a:bodyPr wrap="none" rtlCol="0">
            <a:spAutoFit/>
          </a:bodyPr>
          <a:lstStyle/>
          <a:p>
            <a:r>
              <a:rPr lang="en-US" sz="1200" dirty="0"/>
              <a:t>Make sure East, North, Elevation values are set, and the correct </a:t>
            </a:r>
            <a:r>
              <a:rPr lang="en-US" sz="1200" dirty="0" err="1"/>
              <a:t>elements_units</a:t>
            </a:r>
            <a:r>
              <a:rPr lang="en-US" sz="1200" dirty="0"/>
              <a:t> are assigned; </a:t>
            </a:r>
            <a:r>
              <a:rPr lang="en-US" sz="1200" dirty="0" err="1"/>
              <a:t>ie</a:t>
            </a:r>
            <a:r>
              <a:rPr lang="en-US" sz="1200" dirty="0"/>
              <a:t> green dots next to the elements .</a:t>
            </a:r>
          </a:p>
        </p:txBody>
      </p:sp>
    </p:spTree>
    <p:extLst>
      <p:ext uri="{BB962C8B-B14F-4D97-AF65-F5344CB8AC3E}">
        <p14:creationId xmlns:p14="http://schemas.microsoft.com/office/powerpoint/2010/main" val="1282867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02B048D-2316-B4A4-882F-CAA7997CC93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693718"/>
            <a:ext cx="12192000" cy="2597727"/>
          </a:xfrm>
          <a:prstGeom prst="rect">
            <a:avLst/>
          </a:prstGeom>
          <a:ln>
            <a:solidFill>
              <a:schemeClr val="tx1"/>
            </a:solidFill>
          </a:ln>
        </p:spPr>
      </p:pic>
      <p:sp>
        <p:nvSpPr>
          <p:cNvPr id="4" name="TextBox 3">
            <a:extLst>
              <a:ext uri="{FF2B5EF4-FFF2-40B4-BE49-F238E27FC236}">
                <a16:creationId xmlns:a16="http://schemas.microsoft.com/office/drawing/2014/main" id="{4213DA32-0B13-54F7-6093-CAAC157C7484}"/>
              </a:ext>
            </a:extLst>
          </p:cNvPr>
          <p:cNvSpPr txBox="1"/>
          <p:nvPr/>
        </p:nvSpPr>
        <p:spPr>
          <a:xfrm>
            <a:off x="1026367" y="550506"/>
            <a:ext cx="9750489" cy="646331"/>
          </a:xfrm>
          <a:prstGeom prst="rect">
            <a:avLst/>
          </a:prstGeom>
          <a:noFill/>
        </p:spPr>
        <p:txBody>
          <a:bodyPr wrap="square" rtlCol="0">
            <a:spAutoFit/>
          </a:bodyPr>
          <a:lstStyle/>
          <a:p>
            <a:r>
              <a:rPr lang="en-US" sz="1200" dirty="0"/>
              <a:t>Now, if you go to Data on the top tool ribbon, then click on the Data icon, </a:t>
            </a:r>
            <a:r>
              <a:rPr lang="en-US" sz="1200" dirty="0" err="1"/>
              <a:t>ioGAS</a:t>
            </a:r>
            <a:r>
              <a:rPr lang="en-US" sz="1200" dirty="0"/>
              <a:t> opens a window showing the data table. On the far right of the table, there will be a column with the text names that you created for each </a:t>
            </a:r>
            <a:r>
              <a:rPr lang="en-US" sz="1200" dirty="0" err="1"/>
              <a:t>colour</a:t>
            </a:r>
            <a:r>
              <a:rPr lang="en-US" sz="1200" dirty="0"/>
              <a:t> group, and a numeric value for those groups (which </a:t>
            </a:r>
            <a:r>
              <a:rPr lang="en-US" sz="1200" dirty="0" err="1"/>
              <a:t>ioGAS</a:t>
            </a:r>
            <a:r>
              <a:rPr lang="en-US" sz="1200" dirty="0"/>
              <a:t> uses in generating the plots). This can be exported as an excel or csv file for use in other applications.</a:t>
            </a:r>
          </a:p>
        </p:txBody>
      </p:sp>
      <p:sp>
        <p:nvSpPr>
          <p:cNvPr id="5" name="Rectangle 4">
            <a:extLst>
              <a:ext uri="{FF2B5EF4-FFF2-40B4-BE49-F238E27FC236}">
                <a16:creationId xmlns:a16="http://schemas.microsoft.com/office/drawing/2014/main" id="{13240165-40CF-3EF4-ED1E-9E49E1B031A5}"/>
              </a:ext>
            </a:extLst>
          </p:cNvPr>
          <p:cNvSpPr/>
          <p:nvPr/>
        </p:nvSpPr>
        <p:spPr>
          <a:xfrm>
            <a:off x="1576875" y="2021661"/>
            <a:ext cx="459744" cy="638412"/>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04E50AB-FAB1-F714-2FA2-4E5D5574DFDB}"/>
              </a:ext>
            </a:extLst>
          </p:cNvPr>
          <p:cNvSpPr/>
          <p:nvPr/>
        </p:nvSpPr>
        <p:spPr>
          <a:xfrm>
            <a:off x="10457639" y="2901425"/>
            <a:ext cx="941188" cy="29897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811895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DD0CBB3-46DD-0B79-872F-B118E02D4118}"/>
              </a:ext>
            </a:extLst>
          </p:cNvPr>
          <p:cNvSpPr txBox="1"/>
          <p:nvPr/>
        </p:nvSpPr>
        <p:spPr>
          <a:xfrm>
            <a:off x="1026367" y="550506"/>
            <a:ext cx="9750489" cy="646331"/>
          </a:xfrm>
          <a:prstGeom prst="rect">
            <a:avLst/>
          </a:prstGeom>
          <a:noFill/>
        </p:spPr>
        <p:txBody>
          <a:bodyPr wrap="square" rtlCol="0">
            <a:spAutoFit/>
          </a:bodyPr>
          <a:lstStyle/>
          <a:p>
            <a:r>
              <a:rPr lang="en-US" sz="1200" dirty="0"/>
              <a:t>Ternary plots are useful because they are diagrams based on the ratios of 3 elements, and overcome any problems caused by “Closure”. </a:t>
            </a:r>
          </a:p>
          <a:p>
            <a:r>
              <a:rPr lang="en-US" sz="1200" dirty="0" err="1"/>
              <a:t>ioGAS</a:t>
            </a:r>
            <a:r>
              <a:rPr lang="en-US" sz="1200" dirty="0"/>
              <a:t> has a tool for creating customized discrimination diagrams. </a:t>
            </a:r>
          </a:p>
          <a:p>
            <a:r>
              <a:rPr lang="en-US" sz="1200" dirty="0"/>
              <a:t>In this case study, select Nb-Sc-Th. Go to Diagrams, New Ternary Diagram.</a:t>
            </a:r>
          </a:p>
        </p:txBody>
      </p:sp>
      <p:pic>
        <p:nvPicPr>
          <p:cNvPr id="4" name="Picture 3">
            <a:extLst>
              <a:ext uri="{FF2B5EF4-FFF2-40B4-BE49-F238E27FC236}">
                <a16:creationId xmlns:a16="http://schemas.microsoft.com/office/drawing/2014/main" id="{CF657078-431F-C77B-410F-2E7812BCB95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38175" y="1362075"/>
            <a:ext cx="10915650" cy="5334000"/>
          </a:xfrm>
          <a:prstGeom prst="rect">
            <a:avLst/>
          </a:prstGeom>
          <a:ln>
            <a:solidFill>
              <a:schemeClr val="tx1"/>
            </a:solidFill>
          </a:ln>
        </p:spPr>
      </p:pic>
      <p:sp>
        <p:nvSpPr>
          <p:cNvPr id="5" name="Rectangle 4">
            <a:extLst>
              <a:ext uri="{FF2B5EF4-FFF2-40B4-BE49-F238E27FC236}">
                <a16:creationId xmlns:a16="http://schemas.microsoft.com/office/drawing/2014/main" id="{812CAC29-AD56-DCE2-3462-335BC1CF7450}"/>
              </a:ext>
            </a:extLst>
          </p:cNvPr>
          <p:cNvSpPr/>
          <p:nvPr/>
        </p:nvSpPr>
        <p:spPr>
          <a:xfrm>
            <a:off x="9714689" y="1613606"/>
            <a:ext cx="677086" cy="824794"/>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86856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7838E63-AF2A-B9BC-4D6B-0662D07E74E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438400" y="1038225"/>
            <a:ext cx="6896100" cy="5638800"/>
          </a:xfrm>
          <a:prstGeom prst="rect">
            <a:avLst/>
          </a:prstGeom>
          <a:ln>
            <a:solidFill>
              <a:schemeClr val="tx1"/>
            </a:solidFill>
          </a:ln>
        </p:spPr>
      </p:pic>
      <p:sp>
        <p:nvSpPr>
          <p:cNvPr id="4" name="Rectangle 3">
            <a:extLst>
              <a:ext uri="{FF2B5EF4-FFF2-40B4-BE49-F238E27FC236}">
                <a16:creationId xmlns:a16="http://schemas.microsoft.com/office/drawing/2014/main" id="{8B9433C8-068B-39C7-772F-0B4EB94858B4}"/>
              </a:ext>
            </a:extLst>
          </p:cNvPr>
          <p:cNvSpPr/>
          <p:nvPr/>
        </p:nvSpPr>
        <p:spPr>
          <a:xfrm>
            <a:off x="8791575" y="4271081"/>
            <a:ext cx="323850" cy="339019"/>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7031327-A522-32E9-E327-7568E6396E47}"/>
              </a:ext>
            </a:extLst>
          </p:cNvPr>
          <p:cNvSpPr txBox="1"/>
          <p:nvPr/>
        </p:nvSpPr>
        <p:spPr>
          <a:xfrm>
            <a:off x="6981825" y="4302323"/>
            <a:ext cx="1698285" cy="307777"/>
          </a:xfrm>
          <a:prstGeom prst="rect">
            <a:avLst/>
          </a:prstGeom>
          <a:solidFill>
            <a:schemeClr val="bg1"/>
          </a:solidFill>
          <a:ln>
            <a:solidFill>
              <a:schemeClr val="tx1"/>
            </a:solidFill>
          </a:ln>
        </p:spPr>
        <p:txBody>
          <a:bodyPr wrap="none" rtlCol="0">
            <a:spAutoFit/>
          </a:bodyPr>
          <a:lstStyle/>
          <a:p>
            <a:r>
              <a:rPr lang="en-US" sz="1400" b="1" dirty="0"/>
              <a:t>Add a new Polygon</a:t>
            </a:r>
          </a:p>
        </p:txBody>
      </p:sp>
      <p:sp>
        <p:nvSpPr>
          <p:cNvPr id="6" name="Rectangle 5">
            <a:extLst>
              <a:ext uri="{FF2B5EF4-FFF2-40B4-BE49-F238E27FC236}">
                <a16:creationId xmlns:a16="http://schemas.microsoft.com/office/drawing/2014/main" id="{FC770F2A-0A90-47B9-6148-7EACCE71EA5A}"/>
              </a:ext>
            </a:extLst>
          </p:cNvPr>
          <p:cNvSpPr/>
          <p:nvPr/>
        </p:nvSpPr>
        <p:spPr>
          <a:xfrm>
            <a:off x="8791575" y="3539144"/>
            <a:ext cx="323850" cy="339019"/>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C5B223B3-4E83-BCA1-0282-00649791FDEE}"/>
              </a:ext>
            </a:extLst>
          </p:cNvPr>
          <p:cNvSpPr txBox="1"/>
          <p:nvPr/>
        </p:nvSpPr>
        <p:spPr>
          <a:xfrm>
            <a:off x="6033078" y="3570386"/>
            <a:ext cx="2570832" cy="307777"/>
          </a:xfrm>
          <a:prstGeom prst="rect">
            <a:avLst/>
          </a:prstGeom>
          <a:solidFill>
            <a:schemeClr val="bg1"/>
          </a:solidFill>
          <a:ln>
            <a:solidFill>
              <a:schemeClr val="tx1"/>
            </a:solidFill>
          </a:ln>
        </p:spPr>
        <p:txBody>
          <a:bodyPr wrap="none" rtlCol="0">
            <a:spAutoFit/>
          </a:bodyPr>
          <a:lstStyle/>
          <a:p>
            <a:r>
              <a:rPr lang="en-US" sz="1400" b="1" dirty="0"/>
              <a:t>Change Polygon name/</a:t>
            </a:r>
            <a:r>
              <a:rPr lang="en-US" sz="1400" b="1" dirty="0" err="1"/>
              <a:t>colour</a:t>
            </a:r>
            <a:endParaRPr lang="en-US" sz="1400" b="1" dirty="0"/>
          </a:p>
        </p:txBody>
      </p:sp>
      <p:sp>
        <p:nvSpPr>
          <p:cNvPr id="8" name="Rectangle 7">
            <a:extLst>
              <a:ext uri="{FF2B5EF4-FFF2-40B4-BE49-F238E27FC236}">
                <a16:creationId xmlns:a16="http://schemas.microsoft.com/office/drawing/2014/main" id="{9E1E864F-19A1-1BFC-2D16-80DE84C5B96E}"/>
              </a:ext>
            </a:extLst>
          </p:cNvPr>
          <p:cNvSpPr/>
          <p:nvPr/>
        </p:nvSpPr>
        <p:spPr>
          <a:xfrm>
            <a:off x="8791575" y="5222247"/>
            <a:ext cx="323850" cy="339019"/>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090DAF7-001A-2537-EC97-FEA8D34DD8F8}"/>
              </a:ext>
            </a:extLst>
          </p:cNvPr>
          <p:cNvSpPr txBox="1"/>
          <p:nvPr/>
        </p:nvSpPr>
        <p:spPr>
          <a:xfrm>
            <a:off x="7381036" y="5261680"/>
            <a:ext cx="1299074" cy="307777"/>
          </a:xfrm>
          <a:prstGeom prst="rect">
            <a:avLst/>
          </a:prstGeom>
          <a:solidFill>
            <a:schemeClr val="bg1"/>
          </a:solidFill>
          <a:ln>
            <a:solidFill>
              <a:schemeClr val="tx1"/>
            </a:solidFill>
          </a:ln>
        </p:spPr>
        <p:txBody>
          <a:bodyPr wrap="none" rtlCol="0">
            <a:spAutoFit/>
          </a:bodyPr>
          <a:lstStyle/>
          <a:p>
            <a:r>
              <a:rPr lang="en-US" sz="1400" b="1" dirty="0"/>
              <a:t>Save Diagram</a:t>
            </a:r>
          </a:p>
        </p:txBody>
      </p:sp>
      <p:sp>
        <p:nvSpPr>
          <p:cNvPr id="10" name="Rectangle 9">
            <a:extLst>
              <a:ext uri="{FF2B5EF4-FFF2-40B4-BE49-F238E27FC236}">
                <a16:creationId xmlns:a16="http://schemas.microsoft.com/office/drawing/2014/main" id="{B02CDAEC-C696-8F33-AC42-C49F5809CDDE}"/>
              </a:ext>
            </a:extLst>
          </p:cNvPr>
          <p:cNvSpPr/>
          <p:nvPr/>
        </p:nvSpPr>
        <p:spPr>
          <a:xfrm>
            <a:off x="9010650" y="3319915"/>
            <a:ext cx="323850" cy="339019"/>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1914B8EC-B6D9-F4B0-DDD7-B3C2F85300AA}"/>
              </a:ext>
            </a:extLst>
          </p:cNvPr>
          <p:cNvSpPr txBox="1"/>
          <p:nvPr/>
        </p:nvSpPr>
        <p:spPr>
          <a:xfrm>
            <a:off x="9404928" y="3335535"/>
            <a:ext cx="2279278" cy="307777"/>
          </a:xfrm>
          <a:prstGeom prst="rect">
            <a:avLst/>
          </a:prstGeom>
          <a:solidFill>
            <a:schemeClr val="bg1"/>
          </a:solidFill>
          <a:ln>
            <a:solidFill>
              <a:schemeClr val="tx1"/>
            </a:solidFill>
          </a:ln>
        </p:spPr>
        <p:txBody>
          <a:bodyPr wrap="none" rtlCol="0">
            <a:spAutoFit/>
          </a:bodyPr>
          <a:lstStyle/>
          <a:p>
            <a:r>
              <a:rPr lang="en-US" sz="1400" b="1" dirty="0"/>
              <a:t>Edit diagram name/labels</a:t>
            </a:r>
          </a:p>
        </p:txBody>
      </p:sp>
      <p:sp>
        <p:nvSpPr>
          <p:cNvPr id="12" name="TextBox 11">
            <a:extLst>
              <a:ext uri="{FF2B5EF4-FFF2-40B4-BE49-F238E27FC236}">
                <a16:creationId xmlns:a16="http://schemas.microsoft.com/office/drawing/2014/main" id="{15F672B8-D72A-345C-DDEC-CCFC8920F7EF}"/>
              </a:ext>
            </a:extLst>
          </p:cNvPr>
          <p:cNvSpPr txBox="1"/>
          <p:nvPr/>
        </p:nvSpPr>
        <p:spPr>
          <a:xfrm>
            <a:off x="1026367" y="550506"/>
            <a:ext cx="9750489" cy="646331"/>
          </a:xfrm>
          <a:prstGeom prst="rect">
            <a:avLst/>
          </a:prstGeom>
          <a:noFill/>
        </p:spPr>
        <p:txBody>
          <a:bodyPr wrap="square" rtlCol="0">
            <a:spAutoFit/>
          </a:bodyPr>
          <a:lstStyle/>
          <a:p>
            <a:r>
              <a:rPr lang="en-US" sz="1200" dirty="0"/>
              <a:t>In this case study, select Nb-Sc-Th. Go to Diagrams, New Ternary Diagram. Add new polygons to enclose the defined groups. Give the polygons a name and </a:t>
            </a:r>
            <a:r>
              <a:rPr lang="en-US" sz="1200" dirty="0" err="1"/>
              <a:t>colour</a:t>
            </a:r>
            <a:r>
              <a:rPr lang="en-US" sz="1200" dirty="0"/>
              <a:t>. Save the diagram. Next time you start </a:t>
            </a:r>
            <a:r>
              <a:rPr lang="en-US" sz="1200" dirty="0" err="1"/>
              <a:t>ioGAS</a:t>
            </a:r>
            <a:r>
              <a:rPr lang="en-US" sz="1200" dirty="0"/>
              <a:t> this diagram will be available to automatically assign data to the defined compositions.</a:t>
            </a:r>
          </a:p>
        </p:txBody>
      </p:sp>
    </p:spTree>
    <p:extLst>
      <p:ext uri="{BB962C8B-B14F-4D97-AF65-F5344CB8AC3E}">
        <p14:creationId xmlns:p14="http://schemas.microsoft.com/office/powerpoint/2010/main" val="12352248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8A4B4FB-ECA6-A055-AC8E-AEE1D256777E}"/>
              </a:ext>
            </a:extLst>
          </p:cNvPr>
          <p:cNvPicPr>
            <a:picLocks noChangeAspect="1"/>
          </p:cNvPicPr>
          <p:nvPr/>
        </p:nvPicPr>
        <p:blipFill>
          <a:blip r:embed="rId2"/>
          <a:stretch>
            <a:fillRect/>
          </a:stretch>
        </p:blipFill>
        <p:spPr>
          <a:xfrm>
            <a:off x="3657600" y="1771650"/>
            <a:ext cx="4876800" cy="4800600"/>
          </a:xfrm>
          <a:prstGeom prst="rect">
            <a:avLst/>
          </a:prstGeom>
        </p:spPr>
      </p:pic>
      <p:sp>
        <p:nvSpPr>
          <p:cNvPr id="4" name="TextBox 3">
            <a:extLst>
              <a:ext uri="{FF2B5EF4-FFF2-40B4-BE49-F238E27FC236}">
                <a16:creationId xmlns:a16="http://schemas.microsoft.com/office/drawing/2014/main" id="{AF7ECE39-C358-2787-A0D2-8A7A62BEF40A}"/>
              </a:ext>
            </a:extLst>
          </p:cNvPr>
          <p:cNvSpPr txBox="1"/>
          <p:nvPr/>
        </p:nvSpPr>
        <p:spPr>
          <a:xfrm>
            <a:off x="1026367" y="550506"/>
            <a:ext cx="9750489" cy="276999"/>
          </a:xfrm>
          <a:prstGeom prst="rect">
            <a:avLst/>
          </a:prstGeom>
          <a:noFill/>
        </p:spPr>
        <p:txBody>
          <a:bodyPr wrap="square" rtlCol="0">
            <a:spAutoFit/>
          </a:bodyPr>
          <a:lstStyle/>
          <a:p>
            <a:r>
              <a:rPr lang="en-US" sz="1200" dirty="0"/>
              <a:t>Here is an example of a finished diagram.</a:t>
            </a:r>
          </a:p>
        </p:txBody>
      </p:sp>
    </p:spTree>
    <p:extLst>
      <p:ext uri="{BB962C8B-B14F-4D97-AF65-F5344CB8AC3E}">
        <p14:creationId xmlns:p14="http://schemas.microsoft.com/office/powerpoint/2010/main" val="26772922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AFE3C22-BF66-400C-BC7B-F3CC6CDA7B9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247775"/>
            <a:ext cx="12192000" cy="5286375"/>
          </a:xfrm>
          <a:prstGeom prst="rect">
            <a:avLst/>
          </a:prstGeom>
          <a:ln>
            <a:solidFill>
              <a:schemeClr val="tx1"/>
            </a:solidFill>
          </a:ln>
        </p:spPr>
      </p:pic>
      <p:sp>
        <p:nvSpPr>
          <p:cNvPr id="4" name="TextBox 3">
            <a:extLst>
              <a:ext uri="{FF2B5EF4-FFF2-40B4-BE49-F238E27FC236}">
                <a16:creationId xmlns:a16="http://schemas.microsoft.com/office/drawing/2014/main" id="{E4AE086D-DE4F-8FC4-5100-D07726AE619E}"/>
              </a:ext>
            </a:extLst>
          </p:cNvPr>
          <p:cNvSpPr txBox="1"/>
          <p:nvPr/>
        </p:nvSpPr>
        <p:spPr>
          <a:xfrm>
            <a:off x="1026367" y="550506"/>
            <a:ext cx="9750489" cy="461665"/>
          </a:xfrm>
          <a:prstGeom prst="rect">
            <a:avLst/>
          </a:prstGeom>
          <a:noFill/>
        </p:spPr>
        <p:txBody>
          <a:bodyPr wrap="square" rtlCol="0">
            <a:spAutoFit/>
          </a:bodyPr>
          <a:lstStyle/>
          <a:p>
            <a:r>
              <a:rPr lang="en-US" sz="1200" dirty="0"/>
              <a:t>If you were starting the classification of the original data file from scratch, or </a:t>
            </a:r>
            <a:r>
              <a:rPr lang="en-US" sz="1200" dirty="0" err="1"/>
              <a:t>intrepreting</a:t>
            </a:r>
            <a:r>
              <a:rPr lang="en-US" sz="1200" dirty="0"/>
              <a:t> data from new drill holes completed on this project, you could apply the classification diagram. Open the diagram xml file. </a:t>
            </a:r>
          </a:p>
        </p:txBody>
      </p:sp>
    </p:spTree>
    <p:extLst>
      <p:ext uri="{BB962C8B-B14F-4D97-AF65-F5344CB8AC3E}">
        <p14:creationId xmlns:p14="http://schemas.microsoft.com/office/powerpoint/2010/main" val="33022121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23D37AB-725D-BEE4-3BD4-324F35C3048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664" y="1050515"/>
            <a:ext cx="6553200" cy="5438775"/>
          </a:xfrm>
          <a:prstGeom prst="rect">
            <a:avLst/>
          </a:prstGeom>
          <a:ln>
            <a:solidFill>
              <a:schemeClr val="tx1"/>
            </a:solidFill>
          </a:ln>
        </p:spPr>
      </p:pic>
      <p:sp>
        <p:nvSpPr>
          <p:cNvPr id="4" name="Rectangle 3">
            <a:extLst>
              <a:ext uri="{FF2B5EF4-FFF2-40B4-BE49-F238E27FC236}">
                <a16:creationId xmlns:a16="http://schemas.microsoft.com/office/drawing/2014/main" id="{5A0F9A7D-64E3-D2A1-D9C6-7A48C21E01E6}"/>
              </a:ext>
            </a:extLst>
          </p:cNvPr>
          <p:cNvSpPr/>
          <p:nvPr/>
        </p:nvSpPr>
        <p:spPr>
          <a:xfrm>
            <a:off x="6414934" y="4509618"/>
            <a:ext cx="323850" cy="339019"/>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A232A68-0B8A-DFEE-0C44-D0101060C224}"/>
              </a:ext>
            </a:extLst>
          </p:cNvPr>
          <p:cNvSpPr txBox="1"/>
          <p:nvPr/>
        </p:nvSpPr>
        <p:spPr>
          <a:xfrm>
            <a:off x="4335519" y="4033626"/>
            <a:ext cx="2079415" cy="307777"/>
          </a:xfrm>
          <a:prstGeom prst="rect">
            <a:avLst/>
          </a:prstGeom>
          <a:solidFill>
            <a:schemeClr val="bg1"/>
          </a:solidFill>
          <a:ln>
            <a:solidFill>
              <a:schemeClr val="tx1"/>
            </a:solidFill>
          </a:ln>
        </p:spPr>
        <p:txBody>
          <a:bodyPr wrap="none" rtlCol="0">
            <a:spAutoFit/>
          </a:bodyPr>
          <a:lstStyle/>
          <a:p>
            <a:r>
              <a:rPr lang="en-US" sz="1400" b="1" dirty="0" err="1"/>
              <a:t>Colour</a:t>
            </a:r>
            <a:r>
              <a:rPr lang="en-US" sz="1400" b="1" dirty="0"/>
              <a:t> rows by polygon</a:t>
            </a:r>
          </a:p>
        </p:txBody>
      </p:sp>
      <p:pic>
        <p:nvPicPr>
          <p:cNvPr id="7" name="Picture 6">
            <a:extLst>
              <a:ext uri="{FF2B5EF4-FFF2-40B4-BE49-F238E27FC236}">
                <a16:creationId xmlns:a16="http://schemas.microsoft.com/office/drawing/2014/main" id="{2884D165-0E57-6CA5-6A34-B788DA15C23C}"/>
              </a:ext>
            </a:extLst>
          </p:cNvPr>
          <p:cNvPicPr>
            <a:picLocks noChangeAspect="1"/>
          </p:cNvPicPr>
          <p:nvPr/>
        </p:nvPicPr>
        <p:blipFill>
          <a:blip r:embed="rId3"/>
          <a:stretch>
            <a:fillRect/>
          </a:stretch>
        </p:blipFill>
        <p:spPr>
          <a:xfrm>
            <a:off x="7045121" y="2094270"/>
            <a:ext cx="4408538" cy="4339655"/>
          </a:xfrm>
          <a:prstGeom prst="rect">
            <a:avLst/>
          </a:prstGeom>
        </p:spPr>
      </p:pic>
      <p:sp>
        <p:nvSpPr>
          <p:cNvPr id="8" name="TextBox 7">
            <a:extLst>
              <a:ext uri="{FF2B5EF4-FFF2-40B4-BE49-F238E27FC236}">
                <a16:creationId xmlns:a16="http://schemas.microsoft.com/office/drawing/2014/main" id="{E7509FB2-1D10-E225-33F1-51EA566DA548}"/>
              </a:ext>
            </a:extLst>
          </p:cNvPr>
          <p:cNvSpPr txBox="1"/>
          <p:nvPr/>
        </p:nvSpPr>
        <p:spPr>
          <a:xfrm>
            <a:off x="1026367" y="550506"/>
            <a:ext cx="9750489" cy="276999"/>
          </a:xfrm>
          <a:prstGeom prst="rect">
            <a:avLst/>
          </a:prstGeom>
          <a:noFill/>
        </p:spPr>
        <p:txBody>
          <a:bodyPr wrap="square" rtlCol="0">
            <a:spAutoFit/>
          </a:bodyPr>
          <a:lstStyle/>
          <a:p>
            <a:r>
              <a:rPr lang="en-US" sz="1200" dirty="0"/>
              <a:t>This does an automatic classification with a single click.</a:t>
            </a:r>
          </a:p>
        </p:txBody>
      </p:sp>
    </p:spTree>
    <p:extLst>
      <p:ext uri="{BB962C8B-B14F-4D97-AF65-F5344CB8AC3E}">
        <p14:creationId xmlns:p14="http://schemas.microsoft.com/office/powerpoint/2010/main" val="17205127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86A9D80-FBD4-68DA-2CAB-59C500840F2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75860" y="1819470"/>
            <a:ext cx="10080000" cy="4744286"/>
          </a:xfrm>
          <a:prstGeom prst="rect">
            <a:avLst/>
          </a:prstGeom>
          <a:ln>
            <a:solidFill>
              <a:schemeClr val="tx1"/>
            </a:solidFill>
          </a:ln>
        </p:spPr>
      </p:pic>
      <p:sp>
        <p:nvSpPr>
          <p:cNvPr id="4" name="Rectangle 3">
            <a:extLst>
              <a:ext uri="{FF2B5EF4-FFF2-40B4-BE49-F238E27FC236}">
                <a16:creationId xmlns:a16="http://schemas.microsoft.com/office/drawing/2014/main" id="{324FFA4B-BAE5-FAAD-A8F1-44988C17E3BB}"/>
              </a:ext>
            </a:extLst>
          </p:cNvPr>
          <p:cNvSpPr/>
          <p:nvPr/>
        </p:nvSpPr>
        <p:spPr>
          <a:xfrm>
            <a:off x="10344366" y="3860043"/>
            <a:ext cx="211494" cy="298583"/>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a:extLst>
              <a:ext uri="{FF2B5EF4-FFF2-40B4-BE49-F238E27FC236}">
                <a16:creationId xmlns:a16="http://schemas.microsoft.com/office/drawing/2014/main" id="{5D962FC8-3C8D-FE4C-064C-6632AAA3A956}"/>
              </a:ext>
            </a:extLst>
          </p:cNvPr>
          <p:cNvCxnSpPr>
            <a:cxnSpLocks/>
          </p:cNvCxnSpPr>
          <p:nvPr/>
        </p:nvCxnSpPr>
        <p:spPr>
          <a:xfrm flipH="1">
            <a:off x="10440955" y="4012163"/>
            <a:ext cx="1275185"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204440C3-6D36-B0B9-7C61-E640EC1C9398}"/>
              </a:ext>
            </a:extLst>
          </p:cNvPr>
          <p:cNvSpPr txBox="1"/>
          <p:nvPr/>
        </p:nvSpPr>
        <p:spPr>
          <a:xfrm>
            <a:off x="1026367" y="550506"/>
            <a:ext cx="9750489" cy="646331"/>
          </a:xfrm>
          <a:prstGeom prst="rect">
            <a:avLst/>
          </a:prstGeom>
          <a:noFill/>
        </p:spPr>
        <p:txBody>
          <a:bodyPr wrap="square" rtlCol="0">
            <a:spAutoFit/>
          </a:bodyPr>
          <a:lstStyle/>
          <a:p>
            <a:r>
              <a:rPr lang="en-US" sz="1200" dirty="0"/>
              <a:t>An important next step beyond classifying the data is to understand what those groups mean. We can start by comparing with a library of rock compositions within </a:t>
            </a:r>
            <a:r>
              <a:rPr lang="en-US" sz="1200" dirty="0" err="1"/>
              <a:t>ioGAS</a:t>
            </a:r>
            <a:r>
              <a:rPr lang="en-US" sz="1200" dirty="0"/>
              <a:t>. On the right hand tool ribbon, click on the Mineral and Rock Nodes setting icon. Go to the rocks tab, USGS (silicate). Select a suite of rock compositions, including a basalt, andesite, rhyolite, etc. Then click on the Show Mineral and Rock Nodes icon.</a:t>
            </a:r>
          </a:p>
        </p:txBody>
      </p:sp>
    </p:spTree>
    <p:extLst>
      <p:ext uri="{BB962C8B-B14F-4D97-AF65-F5344CB8AC3E}">
        <p14:creationId xmlns:p14="http://schemas.microsoft.com/office/powerpoint/2010/main" val="33262614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E1A3CB1-3E31-B236-FC3A-3D601A29831A}"/>
              </a:ext>
            </a:extLst>
          </p:cNvPr>
          <p:cNvPicPr>
            <a:picLocks noChangeAspect="1"/>
          </p:cNvPicPr>
          <p:nvPr/>
        </p:nvPicPr>
        <p:blipFill>
          <a:blip r:embed="rId2"/>
          <a:stretch>
            <a:fillRect/>
          </a:stretch>
        </p:blipFill>
        <p:spPr>
          <a:xfrm>
            <a:off x="979715" y="2333294"/>
            <a:ext cx="10080000" cy="4388899"/>
          </a:xfrm>
          <a:prstGeom prst="rect">
            <a:avLst/>
          </a:prstGeom>
        </p:spPr>
      </p:pic>
      <p:sp>
        <p:nvSpPr>
          <p:cNvPr id="2" name="TextBox 1">
            <a:extLst>
              <a:ext uri="{FF2B5EF4-FFF2-40B4-BE49-F238E27FC236}">
                <a16:creationId xmlns:a16="http://schemas.microsoft.com/office/drawing/2014/main" id="{2DFA6DE6-FCE2-9698-3F15-3836A53D82E0}"/>
              </a:ext>
            </a:extLst>
          </p:cNvPr>
          <p:cNvSpPr txBox="1"/>
          <p:nvPr/>
        </p:nvSpPr>
        <p:spPr>
          <a:xfrm>
            <a:off x="1026367" y="550506"/>
            <a:ext cx="9750489" cy="646331"/>
          </a:xfrm>
          <a:prstGeom prst="rect">
            <a:avLst/>
          </a:prstGeom>
          <a:noFill/>
        </p:spPr>
        <p:txBody>
          <a:bodyPr wrap="square" rtlCol="0">
            <a:spAutoFit/>
          </a:bodyPr>
          <a:lstStyle/>
          <a:p>
            <a:r>
              <a:rPr lang="en-US" sz="1200" dirty="0"/>
              <a:t>The Show Mineral and Rock Nodes icon function overlays the selected rock or mineral compositions on your geochemistry plots. If you are interpreting geochemical analyses, it is VERY helpful to </a:t>
            </a:r>
            <a:r>
              <a:rPr lang="en-US" sz="1200" dirty="0" err="1"/>
              <a:t>ubderstand</a:t>
            </a:r>
            <a:r>
              <a:rPr lang="en-US" sz="1200" dirty="0"/>
              <a:t> the expected trace element abundances in each rock type. The rock nodes in </a:t>
            </a:r>
            <a:r>
              <a:rPr lang="en-US" sz="1200" dirty="0" err="1"/>
              <a:t>ioGAS</a:t>
            </a:r>
            <a:r>
              <a:rPr lang="en-US" sz="1200" dirty="0"/>
              <a:t> are not great. A better general refence is contained within the </a:t>
            </a:r>
            <a:r>
              <a:rPr lang="en-US" sz="1200" dirty="0" err="1"/>
              <a:t>AusIMM</a:t>
            </a:r>
            <a:r>
              <a:rPr lang="en-US" sz="1200" dirty="0"/>
              <a:t> Monograph 9: Field Geologists Manual.</a:t>
            </a:r>
          </a:p>
        </p:txBody>
      </p:sp>
    </p:spTree>
    <p:extLst>
      <p:ext uri="{BB962C8B-B14F-4D97-AF65-F5344CB8AC3E}">
        <p14:creationId xmlns:p14="http://schemas.microsoft.com/office/powerpoint/2010/main" val="15998120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18276AC-733E-C3CB-C9A7-F707B696CF32}"/>
              </a:ext>
            </a:extLst>
          </p:cNvPr>
          <p:cNvPicPr>
            <a:picLocks noChangeAspect="1"/>
          </p:cNvPicPr>
          <p:nvPr/>
        </p:nvPicPr>
        <p:blipFill>
          <a:blip r:embed="rId2"/>
          <a:stretch>
            <a:fillRect/>
          </a:stretch>
        </p:blipFill>
        <p:spPr>
          <a:xfrm>
            <a:off x="239199" y="2360142"/>
            <a:ext cx="5934075" cy="4181475"/>
          </a:xfrm>
          <a:prstGeom prst="rect">
            <a:avLst/>
          </a:prstGeom>
        </p:spPr>
      </p:pic>
      <p:sp>
        <p:nvSpPr>
          <p:cNvPr id="2" name="TextBox 1">
            <a:extLst>
              <a:ext uri="{FF2B5EF4-FFF2-40B4-BE49-F238E27FC236}">
                <a16:creationId xmlns:a16="http://schemas.microsoft.com/office/drawing/2014/main" id="{143D8CBF-2771-5ECD-E7E4-9CFAEBD82F32}"/>
              </a:ext>
            </a:extLst>
          </p:cNvPr>
          <p:cNvSpPr txBox="1"/>
          <p:nvPr/>
        </p:nvSpPr>
        <p:spPr>
          <a:xfrm>
            <a:off x="1026367" y="550506"/>
            <a:ext cx="9750489" cy="1384995"/>
          </a:xfrm>
          <a:prstGeom prst="rect">
            <a:avLst/>
          </a:prstGeom>
          <a:noFill/>
        </p:spPr>
        <p:txBody>
          <a:bodyPr wrap="square" rtlCol="0">
            <a:spAutoFit/>
          </a:bodyPr>
          <a:lstStyle/>
          <a:p>
            <a:r>
              <a:rPr lang="en-US" sz="1200" dirty="0"/>
              <a:t>Consider the compositions of the mafic rocks. The major element contents classify these rocks as </a:t>
            </a:r>
            <a:r>
              <a:rPr lang="en-US" sz="1200" dirty="0" err="1"/>
              <a:t>mafics</a:t>
            </a:r>
            <a:r>
              <a:rPr lang="en-US" sz="1200" dirty="0"/>
              <a:t> (see the Jensen Cation Plot). However these rocks have high abundances of high field strength elements (Nb, Th, Ce, possibly Zr and especially P), but very low Sc compared to typical basalts. The  V/Sc plot of the workshop data on the left is compared to an Archean data set on the right, with tholeiitic ilmenite-series basalts. The mafic rocks in the Workshop data are depleted in Sc, but have a higher V/Sc ratio. </a:t>
            </a:r>
            <a:r>
              <a:rPr lang="en-US" sz="1200" b="1" dirty="0"/>
              <a:t>These are alkalic magmas that have fractionated a significant volume of pyroxene; they are oxidized magmas hence Fe-silicate fractionation removed Sc at a faster rate than V. This is unusual in pyroxene-bearing rocks. It indicates an anomalously oxidized mantle source.</a:t>
            </a:r>
          </a:p>
          <a:p>
            <a:r>
              <a:rPr lang="en-US" sz="1200" dirty="0"/>
              <a:t>Alkalic magmas typically have high Ti, Nb, P, Th, REE’s. This could be a result of a low degree of partial melting and/or fractionation.</a:t>
            </a:r>
            <a:r>
              <a:rPr lang="en-US" sz="1200" b="1" dirty="0"/>
              <a:t> </a:t>
            </a:r>
            <a:endParaRPr lang="en-US" sz="1200" dirty="0"/>
          </a:p>
        </p:txBody>
      </p:sp>
      <p:pic>
        <p:nvPicPr>
          <p:cNvPr id="8" name="Picture 7">
            <a:extLst>
              <a:ext uri="{FF2B5EF4-FFF2-40B4-BE49-F238E27FC236}">
                <a16:creationId xmlns:a16="http://schemas.microsoft.com/office/drawing/2014/main" id="{A89D500D-722D-209E-93CF-172606460419}"/>
              </a:ext>
            </a:extLst>
          </p:cNvPr>
          <p:cNvPicPr>
            <a:picLocks/>
          </p:cNvPicPr>
          <p:nvPr/>
        </p:nvPicPr>
        <p:blipFill>
          <a:blip r:embed="rId3"/>
          <a:stretch>
            <a:fillRect/>
          </a:stretch>
        </p:blipFill>
        <p:spPr>
          <a:xfrm>
            <a:off x="6173274" y="2251280"/>
            <a:ext cx="5878800" cy="4399200"/>
          </a:xfrm>
          <a:prstGeom prst="rect">
            <a:avLst/>
          </a:prstGeom>
        </p:spPr>
      </p:pic>
      <p:sp>
        <p:nvSpPr>
          <p:cNvPr id="3" name="Oval 2">
            <a:extLst>
              <a:ext uri="{FF2B5EF4-FFF2-40B4-BE49-F238E27FC236}">
                <a16:creationId xmlns:a16="http://schemas.microsoft.com/office/drawing/2014/main" id="{9DA759D9-F590-70C2-5FEA-AD8EF8BDC904}"/>
              </a:ext>
            </a:extLst>
          </p:cNvPr>
          <p:cNvSpPr/>
          <p:nvPr/>
        </p:nvSpPr>
        <p:spPr>
          <a:xfrm>
            <a:off x="4933949" y="4968883"/>
            <a:ext cx="1103493" cy="417275"/>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14F2BDBE-1137-A4BD-AD8D-3895D3ACCAB4}"/>
              </a:ext>
            </a:extLst>
          </p:cNvPr>
          <p:cNvSpPr txBox="1"/>
          <p:nvPr/>
        </p:nvSpPr>
        <p:spPr>
          <a:xfrm>
            <a:off x="4349141" y="5386158"/>
            <a:ext cx="1824133" cy="461665"/>
          </a:xfrm>
          <a:prstGeom prst="rect">
            <a:avLst/>
          </a:prstGeom>
          <a:noFill/>
        </p:spPr>
        <p:txBody>
          <a:bodyPr wrap="square" rtlCol="0">
            <a:spAutoFit/>
          </a:bodyPr>
          <a:lstStyle/>
          <a:p>
            <a:r>
              <a:rPr lang="en-US" sz="1200" b="1" dirty="0"/>
              <a:t>Ilmenite-series basalt plots in here</a:t>
            </a:r>
          </a:p>
        </p:txBody>
      </p:sp>
      <p:pic>
        <p:nvPicPr>
          <p:cNvPr id="10" name="Picture 9">
            <a:extLst>
              <a:ext uri="{FF2B5EF4-FFF2-40B4-BE49-F238E27FC236}">
                <a16:creationId xmlns:a16="http://schemas.microsoft.com/office/drawing/2014/main" id="{512EA491-56EE-45B1-5195-440EE9098F7F}"/>
              </a:ext>
            </a:extLst>
          </p:cNvPr>
          <p:cNvPicPr>
            <a:picLocks noChangeAspect="1"/>
          </p:cNvPicPr>
          <p:nvPr/>
        </p:nvPicPr>
        <p:blipFill>
          <a:blip r:embed="rId4"/>
          <a:stretch>
            <a:fillRect/>
          </a:stretch>
        </p:blipFill>
        <p:spPr>
          <a:xfrm>
            <a:off x="3206236" y="2875407"/>
            <a:ext cx="1611476" cy="1995487"/>
          </a:xfrm>
          <a:prstGeom prst="rect">
            <a:avLst/>
          </a:prstGeom>
        </p:spPr>
      </p:pic>
    </p:spTree>
    <p:extLst>
      <p:ext uri="{BB962C8B-B14F-4D97-AF65-F5344CB8AC3E}">
        <p14:creationId xmlns:p14="http://schemas.microsoft.com/office/powerpoint/2010/main" val="11710706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D489050-DB27-4A3B-04BC-BB0F787E9D28}"/>
              </a:ext>
            </a:extLst>
          </p:cNvPr>
          <p:cNvSpPr txBox="1"/>
          <p:nvPr/>
        </p:nvSpPr>
        <p:spPr>
          <a:xfrm>
            <a:off x="1026367" y="550506"/>
            <a:ext cx="9750489" cy="646331"/>
          </a:xfrm>
          <a:prstGeom prst="rect">
            <a:avLst/>
          </a:prstGeom>
          <a:noFill/>
        </p:spPr>
        <p:txBody>
          <a:bodyPr wrap="square" rtlCol="0">
            <a:spAutoFit/>
          </a:bodyPr>
          <a:lstStyle/>
          <a:p>
            <a:r>
              <a:rPr lang="en-US" sz="1200" dirty="0"/>
              <a:t>Magmas associated with porphyry Cu deposits typically have low abundances of all the high field strength elements. The hornblende biotite porphyry in this workshop is a very typical example; Ti 1000 to 4000ppm, Nb 2 to 6ppm, Y 5 to 10ppm, Th 2 to 4ppm, Ce 20 to 50ppm. This is because porphyry Cu magmas typically fractionate titanite, and titanite is a great host mineral for these elements.</a:t>
            </a:r>
          </a:p>
        </p:txBody>
      </p:sp>
      <p:pic>
        <p:nvPicPr>
          <p:cNvPr id="2" name="Picture 1">
            <a:extLst>
              <a:ext uri="{FF2B5EF4-FFF2-40B4-BE49-F238E27FC236}">
                <a16:creationId xmlns:a16="http://schemas.microsoft.com/office/drawing/2014/main" id="{BC2C7A07-04EF-5091-28EF-AFF896444FFF}"/>
              </a:ext>
            </a:extLst>
          </p:cNvPr>
          <p:cNvPicPr>
            <a:picLocks noChangeAspect="1"/>
          </p:cNvPicPr>
          <p:nvPr/>
        </p:nvPicPr>
        <p:blipFill>
          <a:blip r:embed="rId2"/>
          <a:stretch>
            <a:fillRect/>
          </a:stretch>
        </p:blipFill>
        <p:spPr>
          <a:xfrm>
            <a:off x="9754997" y="2633662"/>
            <a:ext cx="2238375" cy="2771775"/>
          </a:xfrm>
          <a:prstGeom prst="rect">
            <a:avLst/>
          </a:prstGeom>
        </p:spPr>
      </p:pic>
      <p:pic>
        <p:nvPicPr>
          <p:cNvPr id="7" name="Picture 6">
            <a:extLst>
              <a:ext uri="{FF2B5EF4-FFF2-40B4-BE49-F238E27FC236}">
                <a16:creationId xmlns:a16="http://schemas.microsoft.com/office/drawing/2014/main" id="{7ABDAD4B-C25F-CA2C-8357-AE0CE896BE29}"/>
              </a:ext>
            </a:extLst>
          </p:cNvPr>
          <p:cNvPicPr>
            <a:picLocks noChangeAspect="1"/>
          </p:cNvPicPr>
          <p:nvPr/>
        </p:nvPicPr>
        <p:blipFill>
          <a:blip r:embed="rId3"/>
          <a:stretch>
            <a:fillRect/>
          </a:stretch>
        </p:blipFill>
        <p:spPr>
          <a:xfrm>
            <a:off x="366712" y="1833185"/>
            <a:ext cx="9320213" cy="4715628"/>
          </a:xfrm>
          <a:prstGeom prst="rect">
            <a:avLst/>
          </a:prstGeom>
        </p:spPr>
      </p:pic>
    </p:spTree>
    <p:extLst>
      <p:ext uri="{BB962C8B-B14F-4D97-AF65-F5344CB8AC3E}">
        <p14:creationId xmlns:p14="http://schemas.microsoft.com/office/powerpoint/2010/main" val="35841642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221B0E5-2751-9E72-2FEE-3311D7F26EA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985796" y="1455575"/>
            <a:ext cx="6550090" cy="5187820"/>
          </a:xfrm>
          <a:prstGeom prst="rect">
            <a:avLst/>
          </a:prstGeom>
          <a:ln>
            <a:solidFill>
              <a:schemeClr val="tx1"/>
            </a:solidFill>
          </a:ln>
        </p:spPr>
      </p:pic>
      <p:sp>
        <p:nvSpPr>
          <p:cNvPr id="4" name="TextBox 3">
            <a:extLst>
              <a:ext uri="{FF2B5EF4-FFF2-40B4-BE49-F238E27FC236}">
                <a16:creationId xmlns:a16="http://schemas.microsoft.com/office/drawing/2014/main" id="{01A6AB9B-1B8B-5C5E-C6AA-78C962BF1FE6}"/>
              </a:ext>
            </a:extLst>
          </p:cNvPr>
          <p:cNvSpPr txBox="1"/>
          <p:nvPr/>
        </p:nvSpPr>
        <p:spPr>
          <a:xfrm>
            <a:off x="1026367" y="550506"/>
            <a:ext cx="6349495" cy="276999"/>
          </a:xfrm>
          <a:prstGeom prst="rect">
            <a:avLst/>
          </a:prstGeom>
          <a:noFill/>
        </p:spPr>
        <p:txBody>
          <a:bodyPr wrap="none" rtlCol="0">
            <a:spAutoFit/>
          </a:bodyPr>
          <a:lstStyle/>
          <a:p>
            <a:r>
              <a:rPr lang="en-US" sz="1200" dirty="0"/>
              <a:t>In the Select Variables dialogue box, use the green arrow to select all elements. Then click OK.</a:t>
            </a:r>
          </a:p>
        </p:txBody>
      </p:sp>
    </p:spTree>
    <p:extLst>
      <p:ext uri="{BB962C8B-B14F-4D97-AF65-F5344CB8AC3E}">
        <p14:creationId xmlns:p14="http://schemas.microsoft.com/office/powerpoint/2010/main" val="340185770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2C7A07-04EF-5091-28EF-AFF896444FFF}"/>
              </a:ext>
            </a:extLst>
          </p:cNvPr>
          <p:cNvPicPr>
            <a:picLocks noChangeAspect="1"/>
          </p:cNvPicPr>
          <p:nvPr/>
        </p:nvPicPr>
        <p:blipFill>
          <a:blip r:embed="rId2"/>
          <a:stretch>
            <a:fillRect/>
          </a:stretch>
        </p:blipFill>
        <p:spPr>
          <a:xfrm>
            <a:off x="9754997" y="2633662"/>
            <a:ext cx="2238375" cy="2771775"/>
          </a:xfrm>
          <a:prstGeom prst="rect">
            <a:avLst/>
          </a:prstGeom>
        </p:spPr>
      </p:pic>
      <p:pic>
        <p:nvPicPr>
          <p:cNvPr id="7" name="Picture 6">
            <a:extLst>
              <a:ext uri="{FF2B5EF4-FFF2-40B4-BE49-F238E27FC236}">
                <a16:creationId xmlns:a16="http://schemas.microsoft.com/office/drawing/2014/main" id="{7ABDAD4B-C25F-CA2C-8357-AE0CE896BE29}"/>
              </a:ext>
            </a:extLst>
          </p:cNvPr>
          <p:cNvPicPr>
            <a:picLocks noChangeAspect="1"/>
          </p:cNvPicPr>
          <p:nvPr/>
        </p:nvPicPr>
        <p:blipFill>
          <a:blip r:embed="rId3"/>
          <a:stretch>
            <a:fillRect/>
          </a:stretch>
        </p:blipFill>
        <p:spPr>
          <a:xfrm>
            <a:off x="366712" y="1833185"/>
            <a:ext cx="9320213" cy="4715628"/>
          </a:xfrm>
          <a:prstGeom prst="rect">
            <a:avLst/>
          </a:prstGeom>
        </p:spPr>
      </p:pic>
      <p:sp>
        <p:nvSpPr>
          <p:cNvPr id="3" name="TextBox 2">
            <a:extLst>
              <a:ext uri="{FF2B5EF4-FFF2-40B4-BE49-F238E27FC236}">
                <a16:creationId xmlns:a16="http://schemas.microsoft.com/office/drawing/2014/main" id="{BA8297D6-06F5-8D2C-C583-1A001ABD6E08}"/>
              </a:ext>
            </a:extLst>
          </p:cNvPr>
          <p:cNvSpPr txBox="1"/>
          <p:nvPr/>
        </p:nvSpPr>
        <p:spPr>
          <a:xfrm>
            <a:off x="1026367" y="550506"/>
            <a:ext cx="9750489" cy="461665"/>
          </a:xfrm>
          <a:prstGeom prst="rect">
            <a:avLst/>
          </a:prstGeom>
          <a:noFill/>
        </p:spPr>
        <p:txBody>
          <a:bodyPr wrap="square" rtlCol="0">
            <a:spAutoFit/>
          </a:bodyPr>
          <a:lstStyle/>
          <a:p>
            <a:r>
              <a:rPr lang="en-US" sz="1200" dirty="0"/>
              <a:t>The rhyolite groups in yellow and blue have higher abundances of high field strength elements because without a suitable host mineral, these elements are incompatible, </a:t>
            </a:r>
            <a:r>
              <a:rPr lang="en-US" sz="1200" dirty="0" err="1"/>
              <a:t>ie</a:t>
            </a:r>
            <a:r>
              <a:rPr lang="en-US" sz="1200" dirty="0"/>
              <a:t> they stay in the melt until late stages of crystallization. </a:t>
            </a:r>
          </a:p>
        </p:txBody>
      </p:sp>
    </p:spTree>
    <p:extLst>
      <p:ext uri="{BB962C8B-B14F-4D97-AF65-F5344CB8AC3E}">
        <p14:creationId xmlns:p14="http://schemas.microsoft.com/office/powerpoint/2010/main" val="14790896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C0104A-C2CA-4066-BA2D-2E6962176884}"/>
              </a:ext>
            </a:extLst>
          </p:cNvPr>
          <p:cNvSpPr txBox="1"/>
          <p:nvPr/>
        </p:nvSpPr>
        <p:spPr>
          <a:xfrm>
            <a:off x="606893" y="6440340"/>
            <a:ext cx="10978213" cy="400110"/>
          </a:xfrm>
          <a:prstGeom prst="rect">
            <a:avLst/>
          </a:prstGeom>
          <a:noFill/>
        </p:spPr>
        <p:txBody>
          <a:bodyPr wrap="square" rtlCol="0">
            <a:spAutoFit/>
          </a:bodyPr>
          <a:lstStyle/>
          <a:p>
            <a:r>
              <a:rPr lang="en-AU" sz="1000" dirty="0"/>
              <a:t>Olson, N.H., Dilles, J.H., Kent, A.J. and Lang, J.R., 2017. Geochemistry of the Cretaceous </a:t>
            </a:r>
            <a:r>
              <a:rPr lang="en-AU" sz="1000" dirty="0" err="1"/>
              <a:t>Kaskanak</a:t>
            </a:r>
            <a:r>
              <a:rPr lang="en-AU" sz="1000" dirty="0"/>
              <a:t> batholith and genesis of the Pebble porphyry Cu-Au-Mo deposit, southwest Alaska. American Mineralogist: Journal of Earth and Planetary Materials, 102(8), pp.1597-1621.</a:t>
            </a:r>
          </a:p>
        </p:txBody>
      </p:sp>
      <p:sp>
        <p:nvSpPr>
          <p:cNvPr id="4" name="TextBox 3">
            <a:extLst>
              <a:ext uri="{FF2B5EF4-FFF2-40B4-BE49-F238E27FC236}">
                <a16:creationId xmlns:a16="http://schemas.microsoft.com/office/drawing/2014/main" id="{88894EDC-3875-415C-85F8-5F274C130E2C}"/>
              </a:ext>
            </a:extLst>
          </p:cNvPr>
          <p:cNvSpPr txBox="1"/>
          <p:nvPr/>
        </p:nvSpPr>
        <p:spPr>
          <a:xfrm>
            <a:off x="517787" y="1103704"/>
            <a:ext cx="10740046" cy="738664"/>
          </a:xfrm>
          <a:prstGeom prst="rect">
            <a:avLst/>
          </a:prstGeom>
          <a:noFill/>
        </p:spPr>
        <p:txBody>
          <a:bodyPr wrap="square" rtlCol="0">
            <a:spAutoFit/>
          </a:bodyPr>
          <a:lstStyle/>
          <a:p>
            <a:r>
              <a:rPr lang="en-US" sz="1400" dirty="0"/>
              <a:t>Mineral Chemistry from Pebble, Alaska</a:t>
            </a:r>
          </a:p>
          <a:p>
            <a:r>
              <a:rPr lang="en-US" sz="1400" dirty="0"/>
              <a:t>Representative REE and HFSE contents of titanite, zircon, and </a:t>
            </a:r>
            <a:r>
              <a:rPr lang="en-US" sz="1400" dirty="0" err="1"/>
              <a:t>wholerock</a:t>
            </a:r>
            <a:r>
              <a:rPr lang="en-US" sz="1400" dirty="0"/>
              <a:t> normalized to chondrite. Chondrite values from McDonough and Sun (1995).   Fractionation of titanite accounts for the compatibility of Nb, Ta, REE’s, Th, Zr, Hf</a:t>
            </a:r>
          </a:p>
        </p:txBody>
      </p:sp>
      <p:sp>
        <p:nvSpPr>
          <p:cNvPr id="5" name="TextBox 4">
            <a:extLst>
              <a:ext uri="{FF2B5EF4-FFF2-40B4-BE49-F238E27FC236}">
                <a16:creationId xmlns:a16="http://schemas.microsoft.com/office/drawing/2014/main" id="{9ED83AFB-E9C6-158E-E29F-A5537371CC6B}"/>
              </a:ext>
            </a:extLst>
          </p:cNvPr>
          <p:cNvSpPr txBox="1"/>
          <p:nvPr/>
        </p:nvSpPr>
        <p:spPr>
          <a:xfrm>
            <a:off x="517787" y="234056"/>
            <a:ext cx="10978213" cy="738664"/>
          </a:xfrm>
          <a:prstGeom prst="rect">
            <a:avLst/>
          </a:prstGeom>
          <a:noFill/>
        </p:spPr>
        <p:txBody>
          <a:bodyPr wrap="square" rtlCol="0">
            <a:spAutoFit/>
          </a:bodyPr>
          <a:lstStyle/>
          <a:p>
            <a:r>
              <a:rPr lang="en-US" sz="2400" b="1" dirty="0"/>
              <a:t>Why are Porphyry Cu magmas depleted in Yttrium?</a:t>
            </a:r>
          </a:p>
          <a:p>
            <a:r>
              <a:rPr lang="en-US" dirty="0"/>
              <a:t>Garnet or Titanite fractionation?</a:t>
            </a:r>
          </a:p>
        </p:txBody>
      </p:sp>
      <p:pic>
        <p:nvPicPr>
          <p:cNvPr id="7" name="Picture 6">
            <a:extLst>
              <a:ext uri="{FF2B5EF4-FFF2-40B4-BE49-F238E27FC236}">
                <a16:creationId xmlns:a16="http://schemas.microsoft.com/office/drawing/2014/main" id="{F9D32F32-E7E6-0BE0-E976-0444A835D8F0}"/>
              </a:ext>
            </a:extLst>
          </p:cNvPr>
          <p:cNvPicPr>
            <a:picLocks noChangeAspect="1"/>
          </p:cNvPicPr>
          <p:nvPr/>
        </p:nvPicPr>
        <p:blipFill>
          <a:blip r:embed="rId3"/>
          <a:stretch>
            <a:fillRect/>
          </a:stretch>
        </p:blipFill>
        <p:spPr>
          <a:xfrm>
            <a:off x="399800" y="2207520"/>
            <a:ext cx="5151429" cy="3960000"/>
          </a:xfrm>
          <a:prstGeom prst="rect">
            <a:avLst/>
          </a:prstGeom>
        </p:spPr>
      </p:pic>
      <p:pic>
        <p:nvPicPr>
          <p:cNvPr id="9" name="Picture 8">
            <a:extLst>
              <a:ext uri="{FF2B5EF4-FFF2-40B4-BE49-F238E27FC236}">
                <a16:creationId xmlns:a16="http://schemas.microsoft.com/office/drawing/2014/main" id="{848C5EC0-43A0-4546-A28B-55CE79371AA4}"/>
              </a:ext>
            </a:extLst>
          </p:cNvPr>
          <p:cNvPicPr>
            <a:picLocks noChangeAspect="1"/>
          </p:cNvPicPr>
          <p:nvPr/>
        </p:nvPicPr>
        <p:blipFill>
          <a:blip r:embed="rId4"/>
          <a:stretch>
            <a:fillRect/>
          </a:stretch>
        </p:blipFill>
        <p:spPr>
          <a:xfrm>
            <a:off x="6095999" y="2207520"/>
            <a:ext cx="5161834" cy="3960000"/>
          </a:xfrm>
          <a:prstGeom prst="rect">
            <a:avLst/>
          </a:prstGeom>
        </p:spPr>
      </p:pic>
      <p:pic>
        <p:nvPicPr>
          <p:cNvPr id="11" name="Picture 10">
            <a:extLst>
              <a:ext uri="{FF2B5EF4-FFF2-40B4-BE49-F238E27FC236}">
                <a16:creationId xmlns:a16="http://schemas.microsoft.com/office/drawing/2014/main" id="{6A538400-06D4-33EC-E5DA-CCEACE66C98C}"/>
              </a:ext>
            </a:extLst>
          </p:cNvPr>
          <p:cNvPicPr>
            <a:picLocks noChangeAspect="1"/>
          </p:cNvPicPr>
          <p:nvPr/>
        </p:nvPicPr>
        <p:blipFill>
          <a:blip r:embed="rId5"/>
          <a:stretch>
            <a:fillRect/>
          </a:stretch>
        </p:blipFill>
        <p:spPr>
          <a:xfrm>
            <a:off x="10111863" y="2367502"/>
            <a:ext cx="876300" cy="457200"/>
          </a:xfrm>
          <a:prstGeom prst="rect">
            <a:avLst/>
          </a:prstGeom>
        </p:spPr>
      </p:pic>
    </p:spTree>
    <p:extLst>
      <p:ext uri="{BB962C8B-B14F-4D97-AF65-F5344CB8AC3E}">
        <p14:creationId xmlns:p14="http://schemas.microsoft.com/office/powerpoint/2010/main" val="3240005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DFF11FB-0400-1F1D-ED70-4BFD522FF87B}"/>
              </a:ext>
            </a:extLst>
          </p:cNvPr>
          <p:cNvPicPr>
            <a:picLocks noChangeAspect="1"/>
          </p:cNvPicPr>
          <p:nvPr/>
        </p:nvPicPr>
        <p:blipFill>
          <a:blip r:embed="rId2"/>
          <a:stretch>
            <a:fillRect/>
          </a:stretch>
        </p:blipFill>
        <p:spPr>
          <a:xfrm>
            <a:off x="7321288" y="333375"/>
            <a:ext cx="4352925" cy="6191250"/>
          </a:xfrm>
          <a:prstGeom prst="rect">
            <a:avLst/>
          </a:prstGeom>
        </p:spPr>
      </p:pic>
      <p:sp>
        <p:nvSpPr>
          <p:cNvPr id="7" name="TextBox 6">
            <a:extLst>
              <a:ext uri="{FF2B5EF4-FFF2-40B4-BE49-F238E27FC236}">
                <a16:creationId xmlns:a16="http://schemas.microsoft.com/office/drawing/2014/main" id="{D11B5CCB-FDE9-FECB-154F-9B2E6F9DA4E5}"/>
              </a:ext>
            </a:extLst>
          </p:cNvPr>
          <p:cNvSpPr txBox="1"/>
          <p:nvPr/>
        </p:nvSpPr>
        <p:spPr>
          <a:xfrm>
            <a:off x="923157" y="5508962"/>
            <a:ext cx="4213155" cy="1015663"/>
          </a:xfrm>
          <a:prstGeom prst="rect">
            <a:avLst/>
          </a:prstGeom>
          <a:noFill/>
        </p:spPr>
        <p:txBody>
          <a:bodyPr wrap="square" rtlCol="0">
            <a:spAutoFit/>
          </a:bodyPr>
          <a:lstStyle/>
          <a:p>
            <a:r>
              <a:rPr lang="en-AU" sz="1200" dirty="0"/>
              <a:t>Olson, N.H., Dilles, J.H., Kent, A.J. and Lang, J.R., 2017. Geochemistry of the Cretaceous </a:t>
            </a:r>
            <a:r>
              <a:rPr lang="en-AU" sz="1200" dirty="0" err="1"/>
              <a:t>Kaskanak</a:t>
            </a:r>
            <a:r>
              <a:rPr lang="en-AU" sz="1200" dirty="0"/>
              <a:t> batholith and genesis of the Pebble porphyry Cu-Au-Mo deposit, southwest Alaska. American Mineralogist: Journal of Earth and Planetary Materials, 102(8), pp.1597-1621.</a:t>
            </a:r>
          </a:p>
        </p:txBody>
      </p:sp>
      <p:sp>
        <p:nvSpPr>
          <p:cNvPr id="8" name="TextBox 7">
            <a:extLst>
              <a:ext uri="{FF2B5EF4-FFF2-40B4-BE49-F238E27FC236}">
                <a16:creationId xmlns:a16="http://schemas.microsoft.com/office/drawing/2014/main" id="{A277726C-2A9D-8430-0C95-0453C5A8DE66}"/>
              </a:ext>
            </a:extLst>
          </p:cNvPr>
          <p:cNvSpPr txBox="1"/>
          <p:nvPr/>
        </p:nvSpPr>
        <p:spPr>
          <a:xfrm>
            <a:off x="517788" y="1103704"/>
            <a:ext cx="6148484" cy="3416320"/>
          </a:xfrm>
          <a:prstGeom prst="rect">
            <a:avLst/>
          </a:prstGeom>
          <a:noFill/>
        </p:spPr>
        <p:txBody>
          <a:bodyPr wrap="square" rtlCol="0">
            <a:spAutoFit/>
          </a:bodyPr>
          <a:lstStyle/>
          <a:p>
            <a:r>
              <a:rPr lang="en-US" dirty="0"/>
              <a:t>Median values for trace elements in Titanite vs Whole Rock</a:t>
            </a:r>
          </a:p>
          <a:p>
            <a:endParaRPr lang="en-US" dirty="0"/>
          </a:p>
          <a:p>
            <a:r>
              <a:rPr lang="en-US" dirty="0"/>
              <a:t>Titanite; CaTiSiO5, 24 weight% </a:t>
            </a:r>
            <a:r>
              <a:rPr lang="en-US" dirty="0" err="1"/>
              <a:t>Ti</a:t>
            </a:r>
            <a:r>
              <a:rPr lang="en-US" dirty="0"/>
              <a:t>.</a:t>
            </a:r>
          </a:p>
          <a:p>
            <a:endParaRPr lang="en-US" dirty="0"/>
          </a:p>
          <a:p>
            <a:r>
              <a:rPr lang="en-US" dirty="0"/>
              <a:t>If ALL of the WR </a:t>
            </a:r>
            <a:r>
              <a:rPr lang="en-US" dirty="0" err="1"/>
              <a:t>Ti</a:t>
            </a:r>
            <a:r>
              <a:rPr lang="en-US" dirty="0"/>
              <a:t> was in titanite, these rocks would have 1.2% titanite. (there is also </a:t>
            </a:r>
            <a:r>
              <a:rPr lang="en-US" dirty="0" err="1"/>
              <a:t>Ti</a:t>
            </a:r>
            <a:r>
              <a:rPr lang="en-US" dirty="0"/>
              <a:t> in hornblende and magnetite)</a:t>
            </a:r>
          </a:p>
          <a:p>
            <a:endParaRPr lang="en-US" dirty="0"/>
          </a:p>
          <a:p>
            <a:r>
              <a:rPr lang="en-US" dirty="0"/>
              <a:t>Titanite accounts for almost all the WR budget of the REE’s and HFSE’s</a:t>
            </a:r>
          </a:p>
          <a:p>
            <a:endParaRPr lang="en-US" dirty="0"/>
          </a:p>
          <a:p>
            <a:r>
              <a:rPr lang="en-US" dirty="0"/>
              <a:t>Removing 50% of titanite by fractional crystallization halves the REE’s and HFSE</a:t>
            </a:r>
          </a:p>
        </p:txBody>
      </p:sp>
      <p:sp>
        <p:nvSpPr>
          <p:cNvPr id="9" name="TextBox 8">
            <a:extLst>
              <a:ext uri="{FF2B5EF4-FFF2-40B4-BE49-F238E27FC236}">
                <a16:creationId xmlns:a16="http://schemas.microsoft.com/office/drawing/2014/main" id="{D721A354-D846-0436-D2F6-231A1C9AAD28}"/>
              </a:ext>
            </a:extLst>
          </p:cNvPr>
          <p:cNvSpPr txBox="1"/>
          <p:nvPr/>
        </p:nvSpPr>
        <p:spPr>
          <a:xfrm>
            <a:off x="517787" y="234056"/>
            <a:ext cx="6695557" cy="461665"/>
          </a:xfrm>
          <a:prstGeom prst="rect">
            <a:avLst/>
          </a:prstGeom>
          <a:noFill/>
        </p:spPr>
        <p:txBody>
          <a:bodyPr wrap="square" rtlCol="0">
            <a:spAutoFit/>
          </a:bodyPr>
          <a:lstStyle/>
          <a:p>
            <a:r>
              <a:rPr lang="en-US" sz="2400" b="1" dirty="0"/>
              <a:t>Why are Porphyry Cu magmas depleted in Yttrium?</a:t>
            </a:r>
          </a:p>
        </p:txBody>
      </p:sp>
    </p:spTree>
    <p:extLst>
      <p:ext uri="{BB962C8B-B14F-4D97-AF65-F5344CB8AC3E}">
        <p14:creationId xmlns:p14="http://schemas.microsoft.com/office/powerpoint/2010/main" val="410596166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CB4747E-5CF1-D0B3-9C7E-E900A88A686E}"/>
              </a:ext>
            </a:extLst>
          </p:cNvPr>
          <p:cNvPicPr>
            <a:picLocks noChangeAspect="1"/>
          </p:cNvPicPr>
          <p:nvPr/>
        </p:nvPicPr>
        <p:blipFill>
          <a:blip r:embed="rId2"/>
          <a:stretch>
            <a:fillRect/>
          </a:stretch>
        </p:blipFill>
        <p:spPr>
          <a:xfrm>
            <a:off x="662473" y="2182091"/>
            <a:ext cx="5178511" cy="3574486"/>
          </a:xfrm>
          <a:prstGeom prst="rect">
            <a:avLst/>
          </a:prstGeom>
        </p:spPr>
      </p:pic>
      <p:sp>
        <p:nvSpPr>
          <p:cNvPr id="8" name="TextBox 7">
            <a:extLst>
              <a:ext uri="{FF2B5EF4-FFF2-40B4-BE49-F238E27FC236}">
                <a16:creationId xmlns:a16="http://schemas.microsoft.com/office/drawing/2014/main" id="{11BFCCA2-110F-106E-7A1B-69C0F3DE4D57}"/>
              </a:ext>
            </a:extLst>
          </p:cNvPr>
          <p:cNvSpPr txBox="1"/>
          <p:nvPr/>
        </p:nvSpPr>
        <p:spPr>
          <a:xfrm>
            <a:off x="662473" y="382555"/>
            <a:ext cx="10926147" cy="1169551"/>
          </a:xfrm>
          <a:prstGeom prst="rect">
            <a:avLst/>
          </a:prstGeom>
          <a:noFill/>
        </p:spPr>
        <p:txBody>
          <a:bodyPr wrap="square" rtlCol="0">
            <a:spAutoFit/>
          </a:bodyPr>
          <a:lstStyle/>
          <a:p>
            <a:r>
              <a:rPr lang="en-AU" sz="1400" dirty="0"/>
              <a:t>Zircon mineral chemistry has been a hot research topic in the last decade. Some of the Zr story can be inferred from whole rock chemistry. Most of the Zirconium and Hafnium is hosted in zircons. The plot on the left is a database of around 50,000 WR analyses. The Zr/Hf ratio is tightly clustered around 36:1. The plot on the right is from the Pebble porphyry Cu deposit. The low ratio in the leucocratic granite porphyry is due to fractional crystallization of zircons; otherwise the WR values still cluster around 36.</a:t>
            </a:r>
          </a:p>
          <a:p>
            <a:endParaRPr lang="en-US" sz="1400" dirty="0"/>
          </a:p>
        </p:txBody>
      </p:sp>
      <p:pic>
        <p:nvPicPr>
          <p:cNvPr id="2" name="Picture 1">
            <a:extLst>
              <a:ext uri="{FF2B5EF4-FFF2-40B4-BE49-F238E27FC236}">
                <a16:creationId xmlns:a16="http://schemas.microsoft.com/office/drawing/2014/main" id="{A61C5150-DBDC-8A0B-682E-FE90DC69566D}"/>
              </a:ext>
            </a:extLst>
          </p:cNvPr>
          <p:cNvPicPr>
            <a:picLocks noChangeAspect="1"/>
          </p:cNvPicPr>
          <p:nvPr/>
        </p:nvPicPr>
        <p:blipFill>
          <a:blip r:embed="rId3"/>
          <a:stretch>
            <a:fillRect/>
          </a:stretch>
        </p:blipFill>
        <p:spPr>
          <a:xfrm>
            <a:off x="6011172" y="1950034"/>
            <a:ext cx="5401949" cy="4038600"/>
          </a:xfrm>
          <a:prstGeom prst="rect">
            <a:avLst/>
          </a:prstGeom>
        </p:spPr>
      </p:pic>
      <p:sp>
        <p:nvSpPr>
          <p:cNvPr id="3" name="TextBox 2">
            <a:extLst>
              <a:ext uri="{FF2B5EF4-FFF2-40B4-BE49-F238E27FC236}">
                <a16:creationId xmlns:a16="http://schemas.microsoft.com/office/drawing/2014/main" id="{7EC35223-8454-F6D1-D4A3-BECF7C7AD967}"/>
              </a:ext>
            </a:extLst>
          </p:cNvPr>
          <p:cNvSpPr txBox="1"/>
          <p:nvPr/>
        </p:nvSpPr>
        <p:spPr>
          <a:xfrm>
            <a:off x="778879" y="6044558"/>
            <a:ext cx="10926147" cy="430887"/>
          </a:xfrm>
          <a:prstGeom prst="rect">
            <a:avLst/>
          </a:prstGeom>
          <a:noFill/>
        </p:spPr>
        <p:txBody>
          <a:bodyPr wrap="square" rtlCol="0">
            <a:spAutoFit/>
          </a:bodyPr>
          <a:lstStyle/>
          <a:p>
            <a:r>
              <a:rPr lang="en-AU" sz="1100" dirty="0"/>
              <a:t>Olson, N.H., Dilles, J.H., Kent, A.J. and Lang, J.R., 2017. Geochemistry of the Cretaceous </a:t>
            </a:r>
            <a:r>
              <a:rPr lang="en-AU" sz="1100" dirty="0" err="1"/>
              <a:t>Kaskanak</a:t>
            </a:r>
            <a:r>
              <a:rPr lang="en-AU" sz="1100" dirty="0"/>
              <a:t> batholith and genesis of the Pebble porphyry Cu-Au-Mo deposit, southwest Alaska. American Mineralogist: Journal of Earth and Planetary Materials, 102(8), pp.1597-1621.</a:t>
            </a:r>
            <a:endParaRPr lang="en-US" sz="1100" dirty="0"/>
          </a:p>
        </p:txBody>
      </p:sp>
    </p:spTree>
    <p:extLst>
      <p:ext uri="{BB962C8B-B14F-4D97-AF65-F5344CB8AC3E}">
        <p14:creationId xmlns:p14="http://schemas.microsoft.com/office/powerpoint/2010/main" val="27350245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AE004B4-6E54-9B0A-B52C-E8828D4C1A7D}"/>
              </a:ext>
            </a:extLst>
          </p:cNvPr>
          <p:cNvPicPr>
            <a:picLocks noChangeAspect="1"/>
          </p:cNvPicPr>
          <p:nvPr/>
        </p:nvPicPr>
        <p:blipFill>
          <a:blip r:embed="rId2"/>
          <a:stretch>
            <a:fillRect/>
          </a:stretch>
        </p:blipFill>
        <p:spPr>
          <a:xfrm>
            <a:off x="6624236" y="2604407"/>
            <a:ext cx="5401949" cy="4038600"/>
          </a:xfrm>
          <a:prstGeom prst="rect">
            <a:avLst/>
          </a:prstGeom>
        </p:spPr>
      </p:pic>
      <p:pic>
        <p:nvPicPr>
          <p:cNvPr id="5" name="Picture 4">
            <a:extLst>
              <a:ext uri="{FF2B5EF4-FFF2-40B4-BE49-F238E27FC236}">
                <a16:creationId xmlns:a16="http://schemas.microsoft.com/office/drawing/2014/main" id="{2E75E4F8-0C96-C472-11C5-3689EDF9B920}"/>
              </a:ext>
            </a:extLst>
          </p:cNvPr>
          <p:cNvPicPr>
            <a:picLocks noChangeAspect="1"/>
          </p:cNvPicPr>
          <p:nvPr/>
        </p:nvPicPr>
        <p:blipFill>
          <a:blip r:embed="rId3"/>
          <a:stretch>
            <a:fillRect/>
          </a:stretch>
        </p:blipFill>
        <p:spPr>
          <a:xfrm>
            <a:off x="165815" y="2954572"/>
            <a:ext cx="6059252" cy="3778122"/>
          </a:xfrm>
          <a:prstGeom prst="rect">
            <a:avLst/>
          </a:prstGeom>
        </p:spPr>
      </p:pic>
      <p:pic>
        <p:nvPicPr>
          <p:cNvPr id="7" name="Picture 6">
            <a:extLst>
              <a:ext uri="{FF2B5EF4-FFF2-40B4-BE49-F238E27FC236}">
                <a16:creationId xmlns:a16="http://schemas.microsoft.com/office/drawing/2014/main" id="{FF5C7D3C-A47E-78E2-F2DC-F5483F2D2A76}"/>
              </a:ext>
            </a:extLst>
          </p:cNvPr>
          <p:cNvPicPr>
            <a:picLocks noChangeAspect="1"/>
          </p:cNvPicPr>
          <p:nvPr/>
        </p:nvPicPr>
        <p:blipFill>
          <a:blip r:embed="rId4"/>
          <a:stretch>
            <a:fillRect/>
          </a:stretch>
        </p:blipFill>
        <p:spPr>
          <a:xfrm>
            <a:off x="5753488" y="1567882"/>
            <a:ext cx="1732472" cy="3778122"/>
          </a:xfrm>
          <a:prstGeom prst="rect">
            <a:avLst/>
          </a:prstGeom>
        </p:spPr>
      </p:pic>
      <p:sp>
        <p:nvSpPr>
          <p:cNvPr id="8" name="TextBox 7">
            <a:extLst>
              <a:ext uri="{FF2B5EF4-FFF2-40B4-BE49-F238E27FC236}">
                <a16:creationId xmlns:a16="http://schemas.microsoft.com/office/drawing/2014/main" id="{1514FDE4-D966-1CD7-5654-E270E3145B21}"/>
              </a:ext>
            </a:extLst>
          </p:cNvPr>
          <p:cNvSpPr txBox="1"/>
          <p:nvPr/>
        </p:nvSpPr>
        <p:spPr>
          <a:xfrm>
            <a:off x="662473" y="382555"/>
            <a:ext cx="10926147" cy="861774"/>
          </a:xfrm>
          <a:prstGeom prst="rect">
            <a:avLst/>
          </a:prstGeom>
          <a:noFill/>
        </p:spPr>
        <p:txBody>
          <a:bodyPr wrap="square" rtlCol="0">
            <a:spAutoFit/>
          </a:bodyPr>
          <a:lstStyle/>
          <a:p>
            <a:r>
              <a:rPr lang="en-AU" sz="1400" dirty="0"/>
              <a:t>These are whole rock analyses from the Pebble porphyry Cu deposit. The low ratio in the leucocratic granite porphyry is due to fractional crystallization of zircons; otherwise the WR values still cluster around 36.</a:t>
            </a:r>
          </a:p>
          <a:p>
            <a:r>
              <a:rPr lang="en-AU" sz="1100" dirty="0"/>
              <a:t>Olson, N.H., Dilles, J.H., Kent, A.J. and Lang, J.R., 2017. Geochemistry of the Cretaceous </a:t>
            </a:r>
            <a:r>
              <a:rPr lang="en-AU" sz="1100" dirty="0" err="1"/>
              <a:t>Kaskanak</a:t>
            </a:r>
            <a:r>
              <a:rPr lang="en-AU" sz="1100" dirty="0"/>
              <a:t> batholith and genesis of the Pebble porphyry Cu-Au-Mo deposit, southwest Alaska. American Mineralogist: Journal of Earth and Planetary Materials, 102(8), pp.1597-1621.</a:t>
            </a:r>
            <a:endParaRPr lang="en-US" sz="1100" dirty="0"/>
          </a:p>
        </p:txBody>
      </p:sp>
      <p:sp>
        <p:nvSpPr>
          <p:cNvPr id="9" name="TextBox 8">
            <a:extLst>
              <a:ext uri="{FF2B5EF4-FFF2-40B4-BE49-F238E27FC236}">
                <a16:creationId xmlns:a16="http://schemas.microsoft.com/office/drawing/2014/main" id="{129467B7-F79D-3C1A-FD5A-A727A9BE8C8D}"/>
              </a:ext>
            </a:extLst>
          </p:cNvPr>
          <p:cNvSpPr txBox="1"/>
          <p:nvPr/>
        </p:nvSpPr>
        <p:spPr>
          <a:xfrm>
            <a:off x="1021763" y="3649371"/>
            <a:ext cx="1627369" cy="400110"/>
          </a:xfrm>
          <a:prstGeom prst="rect">
            <a:avLst/>
          </a:prstGeom>
          <a:noFill/>
        </p:spPr>
        <p:txBody>
          <a:bodyPr wrap="none" rtlCol="0">
            <a:spAutoFit/>
          </a:bodyPr>
          <a:lstStyle/>
          <a:p>
            <a:r>
              <a:rPr lang="en-AU" sz="1000" b="1" dirty="0"/>
              <a:t>Pebble </a:t>
            </a:r>
            <a:r>
              <a:rPr lang="en-AU" sz="1000" b="1" dirty="0" err="1"/>
              <a:t>intrusives</a:t>
            </a:r>
            <a:endParaRPr lang="en-AU" sz="1000" b="1" dirty="0"/>
          </a:p>
          <a:p>
            <a:r>
              <a:rPr lang="en-AU" sz="1000" b="1" dirty="0"/>
              <a:t>WR </a:t>
            </a:r>
            <a:r>
              <a:rPr lang="en-AU" sz="1000" b="1" dirty="0" err="1"/>
              <a:t>Zr:Hf</a:t>
            </a:r>
            <a:r>
              <a:rPr lang="en-AU" sz="1000" b="1" dirty="0"/>
              <a:t> averages 35 to 40</a:t>
            </a:r>
            <a:endParaRPr lang="en-US" sz="1000" b="1" dirty="0"/>
          </a:p>
        </p:txBody>
      </p:sp>
    </p:spTree>
    <p:extLst>
      <p:ext uri="{BB962C8B-B14F-4D97-AF65-F5344CB8AC3E}">
        <p14:creationId xmlns:p14="http://schemas.microsoft.com/office/powerpoint/2010/main" val="420438028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3816DBB-FBCF-6F9B-4546-5F1B79108BB2}"/>
              </a:ext>
            </a:extLst>
          </p:cNvPr>
          <p:cNvPicPr>
            <a:picLocks noChangeAspect="1"/>
          </p:cNvPicPr>
          <p:nvPr/>
        </p:nvPicPr>
        <p:blipFill>
          <a:blip r:embed="rId2"/>
          <a:stretch>
            <a:fillRect/>
          </a:stretch>
        </p:blipFill>
        <p:spPr>
          <a:xfrm>
            <a:off x="310243" y="2832060"/>
            <a:ext cx="5565069" cy="3778120"/>
          </a:xfrm>
          <a:prstGeom prst="rect">
            <a:avLst/>
          </a:prstGeom>
        </p:spPr>
      </p:pic>
      <p:sp>
        <p:nvSpPr>
          <p:cNvPr id="8" name="TextBox 7">
            <a:extLst>
              <a:ext uri="{FF2B5EF4-FFF2-40B4-BE49-F238E27FC236}">
                <a16:creationId xmlns:a16="http://schemas.microsoft.com/office/drawing/2014/main" id="{0FC22878-1B65-928C-F3D3-68711975800A}"/>
              </a:ext>
            </a:extLst>
          </p:cNvPr>
          <p:cNvSpPr txBox="1"/>
          <p:nvPr/>
        </p:nvSpPr>
        <p:spPr>
          <a:xfrm>
            <a:off x="662474" y="382555"/>
            <a:ext cx="8332236" cy="2431435"/>
          </a:xfrm>
          <a:prstGeom prst="rect">
            <a:avLst/>
          </a:prstGeom>
          <a:noFill/>
        </p:spPr>
        <p:txBody>
          <a:bodyPr wrap="square" rtlCol="0">
            <a:spAutoFit/>
          </a:bodyPr>
          <a:lstStyle/>
          <a:p>
            <a:r>
              <a:rPr lang="en-AU" sz="1400" dirty="0"/>
              <a:t>These are LA-ICP-MS analyses of </a:t>
            </a:r>
            <a:r>
              <a:rPr lang="en-AU" sz="1600" b="1" dirty="0"/>
              <a:t>titanite </a:t>
            </a:r>
            <a:r>
              <a:rPr lang="en-AU" sz="1400" dirty="0"/>
              <a:t>and</a:t>
            </a:r>
            <a:r>
              <a:rPr lang="en-AU" sz="1600" b="1" dirty="0"/>
              <a:t> zircon</a:t>
            </a:r>
            <a:r>
              <a:rPr lang="en-AU" sz="1400" dirty="0"/>
              <a:t> grains from Pebble. If all of the Hf was contained in zircons, and the WR  </a:t>
            </a:r>
            <a:r>
              <a:rPr lang="en-AU" sz="1400" dirty="0" err="1"/>
              <a:t>Zr:Hf</a:t>
            </a:r>
            <a:r>
              <a:rPr lang="en-AU" sz="1400" dirty="0"/>
              <a:t> ratio was 36:1, then the Hf content of zircons should be 13,800ppm. However the Hf values vary from 7,000 to 15,000ppm, with higher Hf in more fractionated intrusions. There must be another mineral that is preferentially taking in Hf. That mineral is titanite. Titanite has a typical </a:t>
            </a:r>
            <a:r>
              <a:rPr lang="en-AU" sz="1400" dirty="0" err="1"/>
              <a:t>Zr:Hf</a:t>
            </a:r>
            <a:r>
              <a:rPr lang="en-AU" sz="1400" dirty="0"/>
              <a:t> ratio of around 13:1. Partitioning of Hf between titanite and zircons leads to zircons having significantly higher  </a:t>
            </a:r>
            <a:r>
              <a:rPr lang="en-AU" sz="1400" dirty="0" err="1"/>
              <a:t>Zr:Hf</a:t>
            </a:r>
            <a:r>
              <a:rPr lang="en-AU" sz="1400" dirty="0"/>
              <a:t> than the WR ratio. </a:t>
            </a:r>
          </a:p>
          <a:p>
            <a:r>
              <a:rPr lang="en-AU" sz="1400" dirty="0"/>
              <a:t>With increasing fractionation in porphyry Cu magmas, titanite (with Ti, Nb and Hf) is removed and the Hf content of zircons increases in more evolved melts.</a:t>
            </a:r>
          </a:p>
          <a:p>
            <a:r>
              <a:rPr lang="en-AU" sz="1400" dirty="0"/>
              <a:t> </a:t>
            </a:r>
          </a:p>
          <a:p>
            <a:r>
              <a:rPr lang="en-AU" sz="1100" dirty="0"/>
              <a:t>Olson, N.H., Dilles, J.H., Kent, A.J. and Lang, J.R., 2017. Geochemistry of the Cretaceous </a:t>
            </a:r>
            <a:r>
              <a:rPr lang="en-AU" sz="1100" dirty="0" err="1"/>
              <a:t>Kaskanak</a:t>
            </a:r>
            <a:r>
              <a:rPr lang="en-AU" sz="1100" dirty="0"/>
              <a:t> batholith and genesis of the Pebble porphyry Cu-Au-Mo deposit, southwest Alaska. American Mineralogist: Journal of Earth and Planetary Materials, 102(8), pp.1597-1621.</a:t>
            </a:r>
            <a:endParaRPr lang="en-US" sz="1100" dirty="0"/>
          </a:p>
        </p:txBody>
      </p:sp>
      <p:pic>
        <p:nvPicPr>
          <p:cNvPr id="10" name="Picture 9">
            <a:extLst>
              <a:ext uri="{FF2B5EF4-FFF2-40B4-BE49-F238E27FC236}">
                <a16:creationId xmlns:a16="http://schemas.microsoft.com/office/drawing/2014/main" id="{0987FAA0-FDBD-6FA6-F48B-97FAA83EF795}"/>
              </a:ext>
            </a:extLst>
          </p:cNvPr>
          <p:cNvPicPr>
            <a:picLocks noChangeAspect="1"/>
          </p:cNvPicPr>
          <p:nvPr/>
        </p:nvPicPr>
        <p:blipFill>
          <a:blip r:embed="rId3"/>
          <a:stretch>
            <a:fillRect/>
          </a:stretch>
        </p:blipFill>
        <p:spPr>
          <a:xfrm>
            <a:off x="6359971" y="3032449"/>
            <a:ext cx="5521786" cy="3442996"/>
          </a:xfrm>
          <a:prstGeom prst="rect">
            <a:avLst/>
          </a:prstGeom>
        </p:spPr>
      </p:pic>
      <p:pic>
        <p:nvPicPr>
          <p:cNvPr id="11" name="Picture 10">
            <a:extLst>
              <a:ext uri="{FF2B5EF4-FFF2-40B4-BE49-F238E27FC236}">
                <a16:creationId xmlns:a16="http://schemas.microsoft.com/office/drawing/2014/main" id="{B990F458-6FF0-853B-9F04-BD7C74C34EFB}"/>
              </a:ext>
            </a:extLst>
          </p:cNvPr>
          <p:cNvPicPr>
            <a:picLocks noChangeAspect="1"/>
          </p:cNvPicPr>
          <p:nvPr/>
        </p:nvPicPr>
        <p:blipFill>
          <a:blip r:embed="rId4"/>
          <a:stretch>
            <a:fillRect/>
          </a:stretch>
        </p:blipFill>
        <p:spPr>
          <a:xfrm>
            <a:off x="9784021" y="229159"/>
            <a:ext cx="2047875" cy="2390775"/>
          </a:xfrm>
          <a:prstGeom prst="rect">
            <a:avLst/>
          </a:prstGeom>
        </p:spPr>
      </p:pic>
      <p:sp>
        <p:nvSpPr>
          <p:cNvPr id="2" name="Rectangle 1">
            <a:extLst>
              <a:ext uri="{FF2B5EF4-FFF2-40B4-BE49-F238E27FC236}">
                <a16:creationId xmlns:a16="http://schemas.microsoft.com/office/drawing/2014/main" id="{6966BCB9-3082-DE52-4220-07DAADC96EF7}"/>
              </a:ext>
            </a:extLst>
          </p:cNvPr>
          <p:cNvSpPr/>
          <p:nvPr/>
        </p:nvSpPr>
        <p:spPr>
          <a:xfrm>
            <a:off x="8537510" y="3618271"/>
            <a:ext cx="261257" cy="2390643"/>
          </a:xfrm>
          <a:prstGeom prst="rect">
            <a:avLst/>
          </a:prstGeom>
          <a:solidFill>
            <a:schemeClr val="accent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F484D0CF-1FFF-D1B9-FDCA-1EC2A2CC2127}"/>
              </a:ext>
            </a:extLst>
          </p:cNvPr>
          <p:cNvSpPr txBox="1"/>
          <p:nvPr/>
        </p:nvSpPr>
        <p:spPr>
          <a:xfrm rot="16200000">
            <a:off x="8209518" y="4139390"/>
            <a:ext cx="917239" cy="246221"/>
          </a:xfrm>
          <a:prstGeom prst="rect">
            <a:avLst/>
          </a:prstGeom>
          <a:noFill/>
        </p:spPr>
        <p:txBody>
          <a:bodyPr wrap="none" rtlCol="0">
            <a:spAutoFit/>
          </a:bodyPr>
          <a:lstStyle/>
          <a:p>
            <a:r>
              <a:rPr lang="en-AU" sz="1000" b="1" dirty="0"/>
              <a:t>WR </a:t>
            </a:r>
            <a:r>
              <a:rPr lang="en-AU" sz="1000" b="1" dirty="0" err="1"/>
              <a:t>Zr:Hf</a:t>
            </a:r>
            <a:r>
              <a:rPr lang="en-AU" sz="1000" b="1" dirty="0"/>
              <a:t> = 36</a:t>
            </a:r>
            <a:endParaRPr lang="en-US" sz="1000" b="1" dirty="0"/>
          </a:p>
        </p:txBody>
      </p:sp>
    </p:spTree>
    <p:extLst>
      <p:ext uri="{BB962C8B-B14F-4D97-AF65-F5344CB8AC3E}">
        <p14:creationId xmlns:p14="http://schemas.microsoft.com/office/powerpoint/2010/main" val="370189177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F34B41B-D5E9-4913-AA9B-7CF39CB22EF2}"/>
              </a:ext>
            </a:extLst>
          </p:cNvPr>
          <p:cNvSpPr txBox="1"/>
          <p:nvPr/>
        </p:nvSpPr>
        <p:spPr>
          <a:xfrm>
            <a:off x="1026367" y="550506"/>
            <a:ext cx="9750489" cy="1015663"/>
          </a:xfrm>
          <a:prstGeom prst="rect">
            <a:avLst/>
          </a:prstGeom>
          <a:noFill/>
        </p:spPr>
        <p:txBody>
          <a:bodyPr wrap="square" rtlCol="0">
            <a:spAutoFit/>
          </a:bodyPr>
          <a:lstStyle/>
          <a:p>
            <a:r>
              <a:rPr lang="en-US" sz="1200" dirty="0"/>
              <a:t>The liquidus temperature of plagioclase is highly dependent on pressure and water content. At high pressure and high water, plagioclase crystallization is suppressed, especially the sodic end of the solid solution.  Without fractionation of sodic plagioclase, Na and Sr are retained in the melt to lower temperatures than they would be in mid-crustal (low pressure) melts. The Sr/Y ratio shows the combined effect of titanite fractionation and plagioclase suppression. Note the relative positions of the red versus yellow/blue groups.</a:t>
            </a:r>
          </a:p>
          <a:p>
            <a:r>
              <a:rPr lang="en-US" sz="1200" dirty="0"/>
              <a:t>This diagram is only useful where hydrothermal alteration has NOT removed Sr.</a:t>
            </a:r>
          </a:p>
        </p:txBody>
      </p:sp>
      <p:pic>
        <p:nvPicPr>
          <p:cNvPr id="6" name="Picture 5">
            <a:extLst>
              <a:ext uri="{FF2B5EF4-FFF2-40B4-BE49-F238E27FC236}">
                <a16:creationId xmlns:a16="http://schemas.microsoft.com/office/drawing/2014/main" id="{E7208BA3-41C5-80A4-C313-7BE2FD8D8C62}"/>
              </a:ext>
            </a:extLst>
          </p:cNvPr>
          <p:cNvPicPr>
            <a:picLocks noChangeAspect="1"/>
          </p:cNvPicPr>
          <p:nvPr/>
        </p:nvPicPr>
        <p:blipFill>
          <a:blip r:embed="rId2"/>
          <a:stretch>
            <a:fillRect/>
          </a:stretch>
        </p:blipFill>
        <p:spPr>
          <a:xfrm>
            <a:off x="2233612" y="2005012"/>
            <a:ext cx="5972175" cy="4486275"/>
          </a:xfrm>
          <a:prstGeom prst="rect">
            <a:avLst/>
          </a:prstGeom>
        </p:spPr>
      </p:pic>
      <p:pic>
        <p:nvPicPr>
          <p:cNvPr id="7" name="Picture 6">
            <a:extLst>
              <a:ext uri="{FF2B5EF4-FFF2-40B4-BE49-F238E27FC236}">
                <a16:creationId xmlns:a16="http://schemas.microsoft.com/office/drawing/2014/main" id="{140F201B-A478-936D-FF75-FE86A53D6945}"/>
              </a:ext>
            </a:extLst>
          </p:cNvPr>
          <p:cNvPicPr>
            <a:picLocks noChangeAspect="1"/>
          </p:cNvPicPr>
          <p:nvPr/>
        </p:nvPicPr>
        <p:blipFill>
          <a:blip r:embed="rId3"/>
          <a:stretch>
            <a:fillRect/>
          </a:stretch>
        </p:blipFill>
        <p:spPr>
          <a:xfrm>
            <a:off x="8726297" y="2719387"/>
            <a:ext cx="2238375" cy="2771775"/>
          </a:xfrm>
          <a:prstGeom prst="rect">
            <a:avLst/>
          </a:prstGeom>
        </p:spPr>
      </p:pic>
    </p:spTree>
    <p:extLst>
      <p:ext uri="{BB962C8B-B14F-4D97-AF65-F5344CB8AC3E}">
        <p14:creationId xmlns:p14="http://schemas.microsoft.com/office/powerpoint/2010/main" val="126233757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68E07EB-5C71-1440-5EDE-FAA6C5BAC1B6}"/>
              </a:ext>
            </a:extLst>
          </p:cNvPr>
          <p:cNvSpPr txBox="1"/>
          <p:nvPr/>
        </p:nvSpPr>
        <p:spPr>
          <a:xfrm>
            <a:off x="1026367" y="550506"/>
            <a:ext cx="9750489" cy="830997"/>
          </a:xfrm>
          <a:prstGeom prst="rect">
            <a:avLst/>
          </a:prstGeom>
          <a:noFill/>
        </p:spPr>
        <p:txBody>
          <a:bodyPr wrap="square" rtlCol="0">
            <a:spAutoFit/>
          </a:bodyPr>
          <a:lstStyle/>
          <a:p>
            <a:r>
              <a:rPr lang="en-US" sz="1200" dirty="0"/>
              <a:t>Normally I would only use this diagram to track alteration, but in this case, there has not been a high degree of alkali metasomatism. </a:t>
            </a:r>
          </a:p>
          <a:p>
            <a:r>
              <a:rPr lang="en-US" sz="1200" dirty="0"/>
              <a:t>The porphyry magmas have not fractionated sodic plagioclase, so the final solidified porphyries end up with more albite than K feldspar. </a:t>
            </a:r>
            <a:r>
              <a:rPr lang="en-US" sz="1200" b="1" dirty="0"/>
              <a:t>This is completely typical of porphyry Cu systems. </a:t>
            </a:r>
            <a:r>
              <a:rPr lang="en-US" sz="1200" dirty="0"/>
              <a:t>In contrast, the low pressure mid-crustal melts have fractionated plagioclase extensively and have evolved to much more potassic compositions. </a:t>
            </a:r>
          </a:p>
        </p:txBody>
      </p:sp>
      <p:pic>
        <p:nvPicPr>
          <p:cNvPr id="6" name="Picture 5">
            <a:extLst>
              <a:ext uri="{FF2B5EF4-FFF2-40B4-BE49-F238E27FC236}">
                <a16:creationId xmlns:a16="http://schemas.microsoft.com/office/drawing/2014/main" id="{4A9C894B-BB71-0AA6-AE38-EB7BB1DF6159}"/>
              </a:ext>
            </a:extLst>
          </p:cNvPr>
          <p:cNvPicPr>
            <a:picLocks noChangeAspect="1"/>
          </p:cNvPicPr>
          <p:nvPr/>
        </p:nvPicPr>
        <p:blipFill>
          <a:blip r:embed="rId2"/>
          <a:stretch>
            <a:fillRect/>
          </a:stretch>
        </p:blipFill>
        <p:spPr>
          <a:xfrm>
            <a:off x="1914525" y="1781175"/>
            <a:ext cx="6438900" cy="4800600"/>
          </a:xfrm>
          <a:prstGeom prst="rect">
            <a:avLst/>
          </a:prstGeom>
        </p:spPr>
      </p:pic>
      <p:pic>
        <p:nvPicPr>
          <p:cNvPr id="7" name="Picture 6">
            <a:extLst>
              <a:ext uri="{FF2B5EF4-FFF2-40B4-BE49-F238E27FC236}">
                <a16:creationId xmlns:a16="http://schemas.microsoft.com/office/drawing/2014/main" id="{24CC369B-644A-AB6A-ECF5-CF9D3B90E744}"/>
              </a:ext>
            </a:extLst>
          </p:cNvPr>
          <p:cNvPicPr>
            <a:picLocks noChangeAspect="1"/>
          </p:cNvPicPr>
          <p:nvPr/>
        </p:nvPicPr>
        <p:blipFill>
          <a:blip r:embed="rId3"/>
          <a:stretch>
            <a:fillRect/>
          </a:stretch>
        </p:blipFill>
        <p:spPr>
          <a:xfrm>
            <a:off x="8726297" y="2719387"/>
            <a:ext cx="2238375" cy="2771775"/>
          </a:xfrm>
          <a:prstGeom prst="rect">
            <a:avLst/>
          </a:prstGeom>
        </p:spPr>
      </p:pic>
    </p:spTree>
    <p:extLst>
      <p:ext uri="{BB962C8B-B14F-4D97-AF65-F5344CB8AC3E}">
        <p14:creationId xmlns:p14="http://schemas.microsoft.com/office/powerpoint/2010/main" val="30591566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E1C0C03-27EC-1462-C135-DA60B4E04272}"/>
              </a:ext>
            </a:extLst>
          </p:cNvPr>
          <p:cNvSpPr txBox="1"/>
          <p:nvPr/>
        </p:nvSpPr>
        <p:spPr>
          <a:xfrm>
            <a:off x="1026367" y="550506"/>
            <a:ext cx="9750489" cy="646331"/>
          </a:xfrm>
          <a:prstGeom prst="rect">
            <a:avLst/>
          </a:prstGeom>
          <a:noFill/>
        </p:spPr>
        <p:txBody>
          <a:bodyPr wrap="square" rtlCol="0">
            <a:spAutoFit/>
          </a:bodyPr>
          <a:lstStyle/>
          <a:p>
            <a:r>
              <a:rPr lang="en-US" sz="1200" dirty="0"/>
              <a:t>The effect of plagioclase fractionation, or lack of, can also be seen in the </a:t>
            </a:r>
            <a:r>
              <a:rPr lang="en-US" sz="1200" dirty="0" err="1"/>
              <a:t>aluminium</a:t>
            </a:r>
            <a:r>
              <a:rPr lang="en-US" sz="1200" dirty="0"/>
              <a:t> contents.</a:t>
            </a:r>
          </a:p>
          <a:p>
            <a:r>
              <a:rPr lang="en-US" sz="1200" dirty="0"/>
              <a:t>Porphyry Cu magmas typically have high </a:t>
            </a:r>
            <a:r>
              <a:rPr lang="en-US" sz="1200" dirty="0" err="1"/>
              <a:t>aluminium</a:t>
            </a:r>
            <a:r>
              <a:rPr lang="en-US" sz="1200" dirty="0"/>
              <a:t>, while felsic magmas that have extensively fractionated plagioclase tend to have significantly lower Al. </a:t>
            </a:r>
          </a:p>
        </p:txBody>
      </p:sp>
      <p:pic>
        <p:nvPicPr>
          <p:cNvPr id="2" name="Picture 1">
            <a:extLst>
              <a:ext uri="{FF2B5EF4-FFF2-40B4-BE49-F238E27FC236}">
                <a16:creationId xmlns:a16="http://schemas.microsoft.com/office/drawing/2014/main" id="{2C80581F-50CB-337A-FE42-805C2A00A72F}"/>
              </a:ext>
            </a:extLst>
          </p:cNvPr>
          <p:cNvPicPr>
            <a:picLocks noChangeAspect="1"/>
          </p:cNvPicPr>
          <p:nvPr/>
        </p:nvPicPr>
        <p:blipFill>
          <a:blip r:embed="rId2"/>
          <a:stretch>
            <a:fillRect/>
          </a:stretch>
        </p:blipFill>
        <p:spPr>
          <a:xfrm>
            <a:off x="8726297" y="2719387"/>
            <a:ext cx="2238375" cy="2771775"/>
          </a:xfrm>
          <a:prstGeom prst="rect">
            <a:avLst/>
          </a:prstGeom>
        </p:spPr>
      </p:pic>
      <p:pic>
        <p:nvPicPr>
          <p:cNvPr id="7" name="Picture 6">
            <a:extLst>
              <a:ext uri="{FF2B5EF4-FFF2-40B4-BE49-F238E27FC236}">
                <a16:creationId xmlns:a16="http://schemas.microsoft.com/office/drawing/2014/main" id="{72AB7A91-EA20-319B-1750-467B5EEAD277}"/>
              </a:ext>
            </a:extLst>
          </p:cNvPr>
          <p:cNvPicPr>
            <a:picLocks noChangeAspect="1"/>
          </p:cNvPicPr>
          <p:nvPr/>
        </p:nvPicPr>
        <p:blipFill>
          <a:blip r:embed="rId3"/>
          <a:stretch>
            <a:fillRect/>
          </a:stretch>
        </p:blipFill>
        <p:spPr>
          <a:xfrm>
            <a:off x="1752600" y="2152650"/>
            <a:ext cx="6477000" cy="4038600"/>
          </a:xfrm>
          <a:prstGeom prst="rect">
            <a:avLst/>
          </a:prstGeom>
        </p:spPr>
      </p:pic>
    </p:spTree>
    <p:extLst>
      <p:ext uri="{BB962C8B-B14F-4D97-AF65-F5344CB8AC3E}">
        <p14:creationId xmlns:p14="http://schemas.microsoft.com/office/powerpoint/2010/main" val="323899242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DBADF6-5300-5AEA-7A2C-A704EBF82EEE}"/>
              </a:ext>
            </a:extLst>
          </p:cNvPr>
          <p:cNvPicPr>
            <a:picLocks noChangeAspect="1"/>
          </p:cNvPicPr>
          <p:nvPr/>
        </p:nvPicPr>
        <p:blipFill>
          <a:blip r:embed="rId2"/>
          <a:stretch>
            <a:fillRect/>
          </a:stretch>
        </p:blipFill>
        <p:spPr>
          <a:xfrm>
            <a:off x="923059" y="2057399"/>
            <a:ext cx="4231452" cy="4399251"/>
          </a:xfrm>
          <a:prstGeom prst="rect">
            <a:avLst/>
          </a:prstGeom>
        </p:spPr>
      </p:pic>
      <p:sp>
        <p:nvSpPr>
          <p:cNvPr id="4" name="TextBox 3">
            <a:extLst>
              <a:ext uri="{FF2B5EF4-FFF2-40B4-BE49-F238E27FC236}">
                <a16:creationId xmlns:a16="http://schemas.microsoft.com/office/drawing/2014/main" id="{04215708-2599-06CB-F2E0-0246229C90B9}"/>
              </a:ext>
            </a:extLst>
          </p:cNvPr>
          <p:cNvSpPr txBox="1"/>
          <p:nvPr/>
        </p:nvSpPr>
        <p:spPr>
          <a:xfrm>
            <a:off x="1026367" y="550506"/>
            <a:ext cx="9750489" cy="461665"/>
          </a:xfrm>
          <a:prstGeom prst="rect">
            <a:avLst/>
          </a:prstGeom>
          <a:noFill/>
        </p:spPr>
        <p:txBody>
          <a:bodyPr wrap="square" rtlCol="0">
            <a:spAutoFit/>
          </a:bodyPr>
          <a:lstStyle/>
          <a:p>
            <a:r>
              <a:rPr lang="en-US" sz="1200" dirty="0"/>
              <a:t>Something else that is very useful in </a:t>
            </a:r>
            <a:r>
              <a:rPr lang="en-US" sz="1200" dirty="0" err="1"/>
              <a:t>ioGAS</a:t>
            </a:r>
            <a:r>
              <a:rPr lang="en-US" sz="1200" dirty="0"/>
              <a:t> is to create a customized Rock Node table from your data. To do this, start by selecting all aliased variables. Then go to Analysis, Summary Stats.</a:t>
            </a:r>
          </a:p>
        </p:txBody>
      </p:sp>
      <p:pic>
        <p:nvPicPr>
          <p:cNvPr id="6" name="Picture 5">
            <a:extLst>
              <a:ext uri="{FF2B5EF4-FFF2-40B4-BE49-F238E27FC236}">
                <a16:creationId xmlns:a16="http://schemas.microsoft.com/office/drawing/2014/main" id="{DFD0EBC1-1122-CE86-5BC3-27494A1D757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642263" y="1604095"/>
            <a:ext cx="6096000" cy="4852555"/>
          </a:xfrm>
          <a:prstGeom prst="rect">
            <a:avLst/>
          </a:prstGeom>
        </p:spPr>
      </p:pic>
      <p:sp>
        <p:nvSpPr>
          <p:cNvPr id="7" name="Rectangle 6">
            <a:extLst>
              <a:ext uri="{FF2B5EF4-FFF2-40B4-BE49-F238E27FC236}">
                <a16:creationId xmlns:a16="http://schemas.microsoft.com/office/drawing/2014/main" id="{DEBB5715-561C-B7E1-A3C4-87F8EC3078AB}"/>
              </a:ext>
            </a:extLst>
          </p:cNvPr>
          <p:cNvSpPr/>
          <p:nvPr/>
        </p:nvSpPr>
        <p:spPr>
          <a:xfrm>
            <a:off x="8788165" y="1926346"/>
            <a:ext cx="511700" cy="629818"/>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84923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CDB6153-0336-FFBD-3186-3E827DD9542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32857" y="1017036"/>
            <a:ext cx="9470571" cy="5617029"/>
          </a:xfrm>
          <a:prstGeom prst="rect">
            <a:avLst/>
          </a:prstGeom>
          <a:ln>
            <a:solidFill>
              <a:schemeClr val="tx1"/>
            </a:solidFill>
          </a:ln>
        </p:spPr>
      </p:pic>
      <p:sp>
        <p:nvSpPr>
          <p:cNvPr id="4" name="TextBox 3">
            <a:extLst>
              <a:ext uri="{FF2B5EF4-FFF2-40B4-BE49-F238E27FC236}">
                <a16:creationId xmlns:a16="http://schemas.microsoft.com/office/drawing/2014/main" id="{5B4662F7-8609-DE13-9BF1-5DC885140DF8}"/>
              </a:ext>
            </a:extLst>
          </p:cNvPr>
          <p:cNvSpPr txBox="1"/>
          <p:nvPr/>
        </p:nvSpPr>
        <p:spPr>
          <a:xfrm>
            <a:off x="1026367" y="550506"/>
            <a:ext cx="7069628" cy="276999"/>
          </a:xfrm>
          <a:prstGeom prst="rect">
            <a:avLst/>
          </a:prstGeom>
          <a:noFill/>
        </p:spPr>
        <p:txBody>
          <a:bodyPr wrap="none" rtlCol="0">
            <a:spAutoFit/>
          </a:bodyPr>
          <a:lstStyle/>
          <a:p>
            <a:r>
              <a:rPr lang="en-US" sz="1200" dirty="0"/>
              <a:t>Go to Data, Data Doctor to see if there are any QAQC issues. If there are, the issues can be resolved here.</a:t>
            </a:r>
          </a:p>
        </p:txBody>
      </p:sp>
    </p:spTree>
    <p:extLst>
      <p:ext uri="{BB962C8B-B14F-4D97-AF65-F5344CB8AC3E}">
        <p14:creationId xmlns:p14="http://schemas.microsoft.com/office/powerpoint/2010/main" val="45679790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68ACE5D-5A4B-A53A-1189-A5C046D54CF4}"/>
              </a:ext>
            </a:extLst>
          </p:cNvPr>
          <p:cNvPicPr>
            <a:picLocks noChangeAspect="1"/>
          </p:cNvPicPr>
          <p:nvPr/>
        </p:nvPicPr>
        <p:blipFill>
          <a:blip r:embed="rId2"/>
          <a:stretch>
            <a:fillRect/>
          </a:stretch>
        </p:blipFill>
        <p:spPr>
          <a:xfrm>
            <a:off x="707021" y="1929767"/>
            <a:ext cx="6104326" cy="4629653"/>
          </a:xfrm>
          <a:prstGeom prst="rect">
            <a:avLst/>
          </a:prstGeom>
          <a:ln>
            <a:solidFill>
              <a:schemeClr val="tx1"/>
            </a:solidFill>
          </a:ln>
        </p:spPr>
      </p:pic>
      <p:sp>
        <p:nvSpPr>
          <p:cNvPr id="4" name="Rectangle 3">
            <a:extLst>
              <a:ext uri="{FF2B5EF4-FFF2-40B4-BE49-F238E27FC236}">
                <a16:creationId xmlns:a16="http://schemas.microsoft.com/office/drawing/2014/main" id="{B6E542B9-6924-E349-6413-F7528F503995}"/>
              </a:ext>
            </a:extLst>
          </p:cNvPr>
          <p:cNvSpPr/>
          <p:nvPr/>
        </p:nvSpPr>
        <p:spPr>
          <a:xfrm>
            <a:off x="6483504" y="2887399"/>
            <a:ext cx="393157" cy="350323"/>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05072C7-66EB-2AF6-FB18-6D634568BAB4}"/>
              </a:ext>
            </a:extLst>
          </p:cNvPr>
          <p:cNvPicPr>
            <a:picLocks noChangeAspect="1"/>
          </p:cNvPicPr>
          <p:nvPr/>
        </p:nvPicPr>
        <p:blipFill>
          <a:blip r:embed="rId3"/>
          <a:stretch>
            <a:fillRect/>
          </a:stretch>
        </p:blipFill>
        <p:spPr>
          <a:xfrm>
            <a:off x="7596538" y="1502229"/>
            <a:ext cx="3789238" cy="4960192"/>
          </a:xfrm>
          <a:prstGeom prst="rect">
            <a:avLst/>
          </a:prstGeom>
          <a:ln>
            <a:solidFill>
              <a:schemeClr val="tx1"/>
            </a:solidFill>
          </a:ln>
        </p:spPr>
      </p:pic>
      <p:sp>
        <p:nvSpPr>
          <p:cNvPr id="8" name="TextBox 7">
            <a:extLst>
              <a:ext uri="{FF2B5EF4-FFF2-40B4-BE49-F238E27FC236}">
                <a16:creationId xmlns:a16="http://schemas.microsoft.com/office/drawing/2014/main" id="{6D18B381-1FCC-A3BF-43A7-01C61EAC87D7}"/>
              </a:ext>
            </a:extLst>
          </p:cNvPr>
          <p:cNvSpPr txBox="1"/>
          <p:nvPr/>
        </p:nvSpPr>
        <p:spPr>
          <a:xfrm>
            <a:off x="1026367" y="550506"/>
            <a:ext cx="9750489" cy="276999"/>
          </a:xfrm>
          <a:prstGeom prst="rect">
            <a:avLst/>
          </a:prstGeom>
          <a:noFill/>
        </p:spPr>
        <p:txBody>
          <a:bodyPr wrap="square" rtlCol="0">
            <a:spAutoFit/>
          </a:bodyPr>
          <a:lstStyle/>
          <a:p>
            <a:r>
              <a:rPr lang="en-US" sz="1200" dirty="0"/>
              <a:t>On the right hand tool ribbon, there is an icon that leads to a menu where you can choose which stats to display. Turn on </a:t>
            </a:r>
            <a:r>
              <a:rPr lang="en-US" sz="1200" b="1" dirty="0"/>
              <a:t>just</a:t>
            </a:r>
            <a:r>
              <a:rPr lang="en-US" sz="1200" dirty="0"/>
              <a:t> the median values.</a:t>
            </a:r>
          </a:p>
        </p:txBody>
      </p:sp>
      <p:sp>
        <p:nvSpPr>
          <p:cNvPr id="9" name="Rectangle 8">
            <a:extLst>
              <a:ext uri="{FF2B5EF4-FFF2-40B4-BE49-F238E27FC236}">
                <a16:creationId xmlns:a16="http://schemas.microsoft.com/office/drawing/2014/main" id="{278EFC88-7921-8CF8-044F-0E1F7A92C345}"/>
              </a:ext>
            </a:extLst>
          </p:cNvPr>
          <p:cNvSpPr/>
          <p:nvPr/>
        </p:nvSpPr>
        <p:spPr>
          <a:xfrm>
            <a:off x="7596538" y="3814241"/>
            <a:ext cx="810344" cy="356544"/>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5E3FED19-1DBA-62E3-89B3-3D0B029FB0B1}"/>
              </a:ext>
            </a:extLst>
          </p:cNvPr>
          <p:cNvCxnSpPr/>
          <p:nvPr/>
        </p:nvCxnSpPr>
        <p:spPr>
          <a:xfrm>
            <a:off x="6811347" y="3153747"/>
            <a:ext cx="867747" cy="74644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55125267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6B8A99-16AC-AA09-5C99-0DBC254112A7}"/>
              </a:ext>
            </a:extLst>
          </p:cNvPr>
          <p:cNvPicPr>
            <a:picLocks noChangeAspect="1"/>
          </p:cNvPicPr>
          <p:nvPr/>
        </p:nvPicPr>
        <p:blipFill>
          <a:blip r:embed="rId2"/>
          <a:stretch>
            <a:fillRect/>
          </a:stretch>
        </p:blipFill>
        <p:spPr>
          <a:xfrm>
            <a:off x="1877689" y="2677143"/>
            <a:ext cx="8143390" cy="3282979"/>
          </a:xfrm>
          <a:prstGeom prst="rect">
            <a:avLst/>
          </a:prstGeom>
        </p:spPr>
      </p:pic>
      <p:sp>
        <p:nvSpPr>
          <p:cNvPr id="4" name="Rectangle 3">
            <a:extLst>
              <a:ext uri="{FF2B5EF4-FFF2-40B4-BE49-F238E27FC236}">
                <a16:creationId xmlns:a16="http://schemas.microsoft.com/office/drawing/2014/main" id="{C1826429-1517-3CD2-8C07-05DFFC74881F}"/>
              </a:ext>
            </a:extLst>
          </p:cNvPr>
          <p:cNvSpPr/>
          <p:nvPr/>
        </p:nvSpPr>
        <p:spPr>
          <a:xfrm>
            <a:off x="9711896" y="4318632"/>
            <a:ext cx="393157" cy="350323"/>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935D8D7-58F3-5661-8AE5-C9C14E866C31}"/>
              </a:ext>
            </a:extLst>
          </p:cNvPr>
          <p:cNvSpPr txBox="1"/>
          <p:nvPr/>
        </p:nvSpPr>
        <p:spPr>
          <a:xfrm>
            <a:off x="1026367" y="550506"/>
            <a:ext cx="9750489" cy="276999"/>
          </a:xfrm>
          <a:prstGeom prst="rect">
            <a:avLst/>
          </a:prstGeom>
          <a:noFill/>
        </p:spPr>
        <p:txBody>
          <a:bodyPr wrap="square" rtlCol="0">
            <a:spAutoFit/>
          </a:bodyPr>
          <a:lstStyle/>
          <a:p>
            <a:r>
              <a:rPr lang="en-US" sz="1200" dirty="0"/>
              <a:t>Again on the right hand tool ribbon, these median values can be exported as a csv file.</a:t>
            </a:r>
          </a:p>
        </p:txBody>
      </p:sp>
    </p:spTree>
    <p:extLst>
      <p:ext uri="{BB962C8B-B14F-4D97-AF65-F5344CB8AC3E}">
        <p14:creationId xmlns:p14="http://schemas.microsoft.com/office/powerpoint/2010/main" val="129965456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77F37F6-ED9B-2C7F-7B9D-21C86AD4456F}"/>
              </a:ext>
            </a:extLst>
          </p:cNvPr>
          <p:cNvPicPr>
            <a:picLocks noChangeAspect="1"/>
          </p:cNvPicPr>
          <p:nvPr/>
        </p:nvPicPr>
        <p:blipFill>
          <a:blip r:embed="rId2"/>
          <a:stretch>
            <a:fillRect/>
          </a:stretch>
        </p:blipFill>
        <p:spPr>
          <a:xfrm>
            <a:off x="430958" y="1464118"/>
            <a:ext cx="11106150" cy="4752975"/>
          </a:xfrm>
          <a:prstGeom prst="rect">
            <a:avLst/>
          </a:prstGeom>
          <a:ln>
            <a:solidFill>
              <a:schemeClr val="tx1"/>
            </a:solidFill>
          </a:ln>
        </p:spPr>
      </p:pic>
      <p:sp>
        <p:nvSpPr>
          <p:cNvPr id="4" name="TextBox 3">
            <a:extLst>
              <a:ext uri="{FF2B5EF4-FFF2-40B4-BE49-F238E27FC236}">
                <a16:creationId xmlns:a16="http://schemas.microsoft.com/office/drawing/2014/main" id="{8D7927F1-24EE-8322-62A2-F688A10210E7}"/>
              </a:ext>
            </a:extLst>
          </p:cNvPr>
          <p:cNvSpPr txBox="1"/>
          <p:nvPr/>
        </p:nvSpPr>
        <p:spPr>
          <a:xfrm>
            <a:off x="1026367" y="550506"/>
            <a:ext cx="9750489" cy="276999"/>
          </a:xfrm>
          <a:prstGeom prst="rect">
            <a:avLst/>
          </a:prstGeom>
          <a:noFill/>
        </p:spPr>
        <p:txBody>
          <a:bodyPr wrap="square" rtlCol="0">
            <a:spAutoFit/>
          </a:bodyPr>
          <a:lstStyle/>
          <a:p>
            <a:r>
              <a:rPr lang="en-US" sz="1200" dirty="0"/>
              <a:t>Open the csv file and edit it. Add 4 columns named Group, Name, Description, Short name, as shown below.</a:t>
            </a:r>
          </a:p>
        </p:txBody>
      </p:sp>
    </p:spTree>
    <p:extLst>
      <p:ext uri="{BB962C8B-B14F-4D97-AF65-F5344CB8AC3E}">
        <p14:creationId xmlns:p14="http://schemas.microsoft.com/office/powerpoint/2010/main" val="145254716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D18879-5800-DB22-BCE3-72A7FCEC176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454728"/>
            <a:ext cx="12192000" cy="1641764"/>
          </a:xfrm>
          <a:prstGeom prst="rect">
            <a:avLst/>
          </a:prstGeom>
          <a:ln>
            <a:solidFill>
              <a:schemeClr val="tx1"/>
            </a:solidFill>
          </a:ln>
        </p:spPr>
      </p:pic>
      <p:sp>
        <p:nvSpPr>
          <p:cNvPr id="4" name="Rectangle 3">
            <a:extLst>
              <a:ext uri="{FF2B5EF4-FFF2-40B4-BE49-F238E27FC236}">
                <a16:creationId xmlns:a16="http://schemas.microsoft.com/office/drawing/2014/main" id="{2B8E0F7E-4C2B-202E-1607-B0B90B1D8E78}"/>
              </a:ext>
            </a:extLst>
          </p:cNvPr>
          <p:cNvSpPr/>
          <p:nvPr/>
        </p:nvSpPr>
        <p:spPr>
          <a:xfrm>
            <a:off x="9463574" y="1812046"/>
            <a:ext cx="511700" cy="629818"/>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285D889-53E9-2454-1DAD-6FA3BF800A0E}"/>
              </a:ext>
            </a:extLst>
          </p:cNvPr>
          <p:cNvSpPr txBox="1"/>
          <p:nvPr/>
        </p:nvSpPr>
        <p:spPr>
          <a:xfrm>
            <a:off x="1026367" y="550506"/>
            <a:ext cx="9750489" cy="461665"/>
          </a:xfrm>
          <a:prstGeom prst="rect">
            <a:avLst/>
          </a:prstGeom>
          <a:noFill/>
        </p:spPr>
        <p:txBody>
          <a:bodyPr wrap="square" rtlCol="0">
            <a:spAutoFit/>
          </a:bodyPr>
          <a:lstStyle/>
          <a:p>
            <a:r>
              <a:rPr lang="en-US" sz="1200" dirty="0"/>
              <a:t>Open the spreadsheet of median values into a new </a:t>
            </a:r>
            <a:r>
              <a:rPr lang="en-US" sz="1200" dirty="0" err="1"/>
              <a:t>ioGAS</a:t>
            </a:r>
            <a:r>
              <a:rPr lang="en-US" sz="1200" dirty="0"/>
              <a:t> project. Select all aliased variables. On the top tool ribbon, go to File, User Nodes.</a:t>
            </a:r>
          </a:p>
          <a:p>
            <a:r>
              <a:rPr lang="en-US" sz="1200" dirty="0"/>
              <a:t>Assign the column names. Save the file.</a:t>
            </a:r>
          </a:p>
        </p:txBody>
      </p:sp>
      <p:pic>
        <p:nvPicPr>
          <p:cNvPr id="9" name="Picture 8">
            <a:extLst>
              <a:ext uri="{FF2B5EF4-FFF2-40B4-BE49-F238E27FC236}">
                <a16:creationId xmlns:a16="http://schemas.microsoft.com/office/drawing/2014/main" id="{7D1CA89E-F596-5025-3171-D0D36DE3B97D}"/>
              </a:ext>
            </a:extLst>
          </p:cNvPr>
          <p:cNvPicPr>
            <a:picLocks noChangeAspect="1"/>
          </p:cNvPicPr>
          <p:nvPr/>
        </p:nvPicPr>
        <p:blipFill>
          <a:blip r:embed="rId3"/>
          <a:stretch>
            <a:fillRect/>
          </a:stretch>
        </p:blipFill>
        <p:spPr>
          <a:xfrm>
            <a:off x="5819930" y="2799182"/>
            <a:ext cx="5783251" cy="4058818"/>
          </a:xfrm>
          <a:prstGeom prst="rect">
            <a:avLst/>
          </a:prstGeom>
        </p:spPr>
      </p:pic>
      <p:pic>
        <p:nvPicPr>
          <p:cNvPr id="11" name="Picture 10">
            <a:extLst>
              <a:ext uri="{FF2B5EF4-FFF2-40B4-BE49-F238E27FC236}">
                <a16:creationId xmlns:a16="http://schemas.microsoft.com/office/drawing/2014/main" id="{8D5C8C5E-53D0-0311-3CF5-D8C303205ECF}"/>
              </a:ext>
            </a:extLst>
          </p:cNvPr>
          <p:cNvPicPr>
            <a:picLocks noChangeAspect="1"/>
          </p:cNvPicPr>
          <p:nvPr/>
        </p:nvPicPr>
        <p:blipFill>
          <a:blip r:embed="rId4"/>
          <a:stretch>
            <a:fillRect/>
          </a:stretch>
        </p:blipFill>
        <p:spPr>
          <a:xfrm>
            <a:off x="2211964" y="3210791"/>
            <a:ext cx="2447925" cy="2971800"/>
          </a:xfrm>
          <a:prstGeom prst="rect">
            <a:avLst/>
          </a:prstGeom>
        </p:spPr>
      </p:pic>
    </p:spTree>
    <p:extLst>
      <p:ext uri="{BB962C8B-B14F-4D97-AF65-F5344CB8AC3E}">
        <p14:creationId xmlns:p14="http://schemas.microsoft.com/office/powerpoint/2010/main" val="5643906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98DC3F7-5125-4E6B-183B-5C761E6F94D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2119746"/>
            <a:ext cx="12192000" cy="3875809"/>
          </a:xfrm>
          <a:prstGeom prst="rect">
            <a:avLst/>
          </a:prstGeom>
          <a:ln>
            <a:solidFill>
              <a:schemeClr val="tx1"/>
            </a:solidFill>
          </a:ln>
        </p:spPr>
      </p:pic>
      <p:sp>
        <p:nvSpPr>
          <p:cNvPr id="4" name="TextBox 3">
            <a:extLst>
              <a:ext uri="{FF2B5EF4-FFF2-40B4-BE49-F238E27FC236}">
                <a16:creationId xmlns:a16="http://schemas.microsoft.com/office/drawing/2014/main" id="{F962CD98-5423-90B6-ACF2-DE6EA8354206}"/>
              </a:ext>
            </a:extLst>
          </p:cNvPr>
          <p:cNvSpPr txBox="1"/>
          <p:nvPr/>
        </p:nvSpPr>
        <p:spPr>
          <a:xfrm>
            <a:off x="1026367" y="550506"/>
            <a:ext cx="9750489" cy="461665"/>
          </a:xfrm>
          <a:prstGeom prst="rect">
            <a:avLst/>
          </a:prstGeom>
          <a:noFill/>
        </p:spPr>
        <p:txBody>
          <a:bodyPr wrap="square" rtlCol="0">
            <a:spAutoFit/>
          </a:bodyPr>
          <a:lstStyle/>
          <a:p>
            <a:r>
              <a:rPr lang="en-US" sz="1200" dirty="0"/>
              <a:t>Next time you open an </a:t>
            </a:r>
            <a:r>
              <a:rPr lang="en-US" sz="1200" dirty="0" err="1"/>
              <a:t>ioGAS</a:t>
            </a:r>
            <a:r>
              <a:rPr lang="en-US" sz="1200" dirty="0"/>
              <a:t> project, the spreadsheet of median assay values from the rock units in the workshop data will be available to select as a Minerals and Rock Nodes overlay.</a:t>
            </a:r>
          </a:p>
        </p:txBody>
      </p:sp>
      <p:sp>
        <p:nvSpPr>
          <p:cNvPr id="5" name="Rectangle 4">
            <a:extLst>
              <a:ext uri="{FF2B5EF4-FFF2-40B4-BE49-F238E27FC236}">
                <a16:creationId xmlns:a16="http://schemas.microsoft.com/office/drawing/2014/main" id="{8698B22E-66AA-9E68-8A21-1185AAD6C4E4}"/>
              </a:ext>
            </a:extLst>
          </p:cNvPr>
          <p:cNvSpPr/>
          <p:nvPr/>
        </p:nvSpPr>
        <p:spPr>
          <a:xfrm>
            <a:off x="11897591" y="4613564"/>
            <a:ext cx="294409" cy="311727"/>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CB774A4-5FBB-55BB-9101-CE4E1CEAB2E6}"/>
              </a:ext>
            </a:extLst>
          </p:cNvPr>
          <p:cNvSpPr/>
          <p:nvPr/>
        </p:nvSpPr>
        <p:spPr>
          <a:xfrm>
            <a:off x="8267701" y="3387436"/>
            <a:ext cx="564572" cy="259773"/>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797362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FC07A27-F615-13A7-9B08-F2F6A4F353D2}"/>
              </a:ext>
            </a:extLst>
          </p:cNvPr>
          <p:cNvPicPr>
            <a:picLocks noChangeAspect="1"/>
          </p:cNvPicPr>
          <p:nvPr/>
        </p:nvPicPr>
        <p:blipFill>
          <a:blip r:embed="rId2"/>
          <a:stretch>
            <a:fillRect/>
          </a:stretch>
        </p:blipFill>
        <p:spPr>
          <a:xfrm>
            <a:off x="0" y="1335870"/>
            <a:ext cx="12192000" cy="5308478"/>
          </a:xfrm>
          <a:prstGeom prst="rect">
            <a:avLst/>
          </a:prstGeom>
        </p:spPr>
      </p:pic>
    </p:spTree>
    <p:extLst>
      <p:ext uri="{BB962C8B-B14F-4D97-AF65-F5344CB8AC3E}">
        <p14:creationId xmlns:p14="http://schemas.microsoft.com/office/powerpoint/2010/main" val="370877357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9654DD-35E1-25F5-B9B0-C25752A15AA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714500" y="1567543"/>
            <a:ext cx="8167255" cy="4925291"/>
          </a:xfrm>
          <a:prstGeom prst="rect">
            <a:avLst/>
          </a:prstGeom>
          <a:ln>
            <a:solidFill>
              <a:schemeClr val="tx1"/>
            </a:solidFill>
          </a:ln>
        </p:spPr>
      </p:pic>
      <p:sp>
        <p:nvSpPr>
          <p:cNvPr id="4" name="Rectangle 3">
            <a:extLst>
              <a:ext uri="{FF2B5EF4-FFF2-40B4-BE49-F238E27FC236}">
                <a16:creationId xmlns:a16="http://schemas.microsoft.com/office/drawing/2014/main" id="{B3DFF885-C71F-939B-3DF0-C8BBEE4007BB}"/>
              </a:ext>
            </a:extLst>
          </p:cNvPr>
          <p:cNvSpPr/>
          <p:nvPr/>
        </p:nvSpPr>
        <p:spPr>
          <a:xfrm>
            <a:off x="3396131" y="1868879"/>
            <a:ext cx="961053" cy="30791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60E7E93-C23A-1E9D-CF7B-0679C7F09F89}"/>
              </a:ext>
            </a:extLst>
          </p:cNvPr>
          <p:cNvSpPr txBox="1"/>
          <p:nvPr/>
        </p:nvSpPr>
        <p:spPr>
          <a:xfrm>
            <a:off x="1026368" y="550506"/>
            <a:ext cx="10198360" cy="461665"/>
          </a:xfrm>
          <a:prstGeom prst="rect">
            <a:avLst/>
          </a:prstGeom>
          <a:noFill/>
        </p:spPr>
        <p:txBody>
          <a:bodyPr wrap="square" rtlCol="0">
            <a:spAutoFit/>
          </a:bodyPr>
          <a:lstStyle/>
          <a:p>
            <a:r>
              <a:rPr lang="en-US" sz="1200" b="1" dirty="0"/>
              <a:t>Preparing Plots for presentations</a:t>
            </a:r>
          </a:p>
          <a:p>
            <a:r>
              <a:rPr lang="en-US" sz="1200" dirty="0"/>
              <a:t>To add any plot to a </a:t>
            </a:r>
            <a:r>
              <a:rPr lang="en-US" sz="1200" dirty="0" err="1"/>
              <a:t>powerpoint</a:t>
            </a:r>
            <a:r>
              <a:rPr lang="en-US" sz="1200" dirty="0"/>
              <a:t> presentation or document, click on the header bar of the plot to make this the active screen, and then Copy Window.</a:t>
            </a:r>
          </a:p>
        </p:txBody>
      </p:sp>
    </p:spTree>
    <p:extLst>
      <p:ext uri="{BB962C8B-B14F-4D97-AF65-F5344CB8AC3E}">
        <p14:creationId xmlns:p14="http://schemas.microsoft.com/office/powerpoint/2010/main" val="400279235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16D694C-A6C3-D3A2-A751-DEA2A59B0B6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244436" y="1465118"/>
            <a:ext cx="8347364" cy="4966855"/>
          </a:xfrm>
          <a:prstGeom prst="rect">
            <a:avLst/>
          </a:prstGeom>
          <a:ln>
            <a:solidFill>
              <a:schemeClr val="tx1"/>
            </a:solidFill>
          </a:ln>
        </p:spPr>
      </p:pic>
      <p:sp>
        <p:nvSpPr>
          <p:cNvPr id="4" name="TextBox 3">
            <a:extLst>
              <a:ext uri="{FF2B5EF4-FFF2-40B4-BE49-F238E27FC236}">
                <a16:creationId xmlns:a16="http://schemas.microsoft.com/office/drawing/2014/main" id="{BF097E61-CB5A-6BA3-9B49-7FCB076A0FC3}"/>
              </a:ext>
            </a:extLst>
          </p:cNvPr>
          <p:cNvSpPr txBox="1"/>
          <p:nvPr/>
        </p:nvSpPr>
        <p:spPr>
          <a:xfrm>
            <a:off x="1026368" y="550506"/>
            <a:ext cx="10198360" cy="646331"/>
          </a:xfrm>
          <a:prstGeom prst="rect">
            <a:avLst/>
          </a:prstGeom>
          <a:noFill/>
        </p:spPr>
        <p:txBody>
          <a:bodyPr wrap="square" rtlCol="0">
            <a:spAutoFit/>
          </a:bodyPr>
          <a:lstStyle/>
          <a:p>
            <a:r>
              <a:rPr lang="en-US" sz="1200" b="1" dirty="0"/>
              <a:t>Preparing Plots for presentations</a:t>
            </a:r>
          </a:p>
          <a:p>
            <a:r>
              <a:rPr lang="en-US" sz="1200" dirty="0"/>
              <a:t>If you use a right mouse click on the plot before you copy and paste, it opens a dialogue box which you can use to change the title, labels on axes, and ranges on axes. If you click on Windows Settings, you can change the font size.</a:t>
            </a:r>
          </a:p>
        </p:txBody>
      </p:sp>
      <p:sp>
        <p:nvSpPr>
          <p:cNvPr id="5" name="Rectangle 4">
            <a:extLst>
              <a:ext uri="{FF2B5EF4-FFF2-40B4-BE49-F238E27FC236}">
                <a16:creationId xmlns:a16="http://schemas.microsoft.com/office/drawing/2014/main" id="{BC246093-1907-3A31-563B-80DB3C93A052}"/>
              </a:ext>
            </a:extLst>
          </p:cNvPr>
          <p:cNvSpPr/>
          <p:nvPr/>
        </p:nvSpPr>
        <p:spPr>
          <a:xfrm>
            <a:off x="8591585" y="1816923"/>
            <a:ext cx="573197" cy="70806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6848041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F5F237-D2EE-A25D-0AB2-D5A3CEFDB5E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795155" y="1631371"/>
            <a:ext cx="7027718" cy="4509655"/>
          </a:xfrm>
          <a:prstGeom prst="rect">
            <a:avLst/>
          </a:prstGeom>
          <a:ln>
            <a:solidFill>
              <a:schemeClr val="tx1"/>
            </a:solidFill>
          </a:ln>
        </p:spPr>
      </p:pic>
      <p:sp>
        <p:nvSpPr>
          <p:cNvPr id="4" name="TextBox 3">
            <a:extLst>
              <a:ext uri="{FF2B5EF4-FFF2-40B4-BE49-F238E27FC236}">
                <a16:creationId xmlns:a16="http://schemas.microsoft.com/office/drawing/2014/main" id="{4A3F2C5D-7D0D-ADD4-6EF2-E375A7DC84BA}"/>
              </a:ext>
            </a:extLst>
          </p:cNvPr>
          <p:cNvSpPr txBox="1"/>
          <p:nvPr/>
        </p:nvSpPr>
        <p:spPr>
          <a:xfrm>
            <a:off x="1026368" y="550506"/>
            <a:ext cx="10198360" cy="461665"/>
          </a:xfrm>
          <a:prstGeom prst="rect">
            <a:avLst/>
          </a:prstGeom>
          <a:noFill/>
        </p:spPr>
        <p:txBody>
          <a:bodyPr wrap="square" rtlCol="0">
            <a:spAutoFit/>
          </a:bodyPr>
          <a:lstStyle/>
          <a:p>
            <a:r>
              <a:rPr lang="en-US" sz="1200" b="1" dirty="0"/>
              <a:t>Preparing Plots for presentations</a:t>
            </a:r>
          </a:p>
          <a:p>
            <a:r>
              <a:rPr lang="en-US" sz="1200" dirty="0"/>
              <a:t>Al alternative to editing labels and fonts within </a:t>
            </a:r>
            <a:r>
              <a:rPr lang="en-US" sz="1200" dirty="0" err="1"/>
              <a:t>ioGAS</a:t>
            </a:r>
            <a:r>
              <a:rPr lang="en-US" sz="1200" dirty="0"/>
              <a:t> is to right click, Save, Save SVG, then paste this into </a:t>
            </a:r>
            <a:r>
              <a:rPr lang="en-US" sz="1200" dirty="0" err="1"/>
              <a:t>powerpoint</a:t>
            </a:r>
            <a:r>
              <a:rPr lang="en-US" sz="1200" dirty="0"/>
              <a:t>.</a:t>
            </a:r>
          </a:p>
        </p:txBody>
      </p:sp>
    </p:spTree>
    <p:extLst>
      <p:ext uri="{BB962C8B-B14F-4D97-AF65-F5344CB8AC3E}">
        <p14:creationId xmlns:p14="http://schemas.microsoft.com/office/powerpoint/2010/main" val="140501065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22" name="Picture 10721">
            <a:extLst>
              <a:ext uri="{FF2B5EF4-FFF2-40B4-BE49-F238E27FC236}">
                <a16:creationId xmlns:a16="http://schemas.microsoft.com/office/drawing/2014/main" id="{216E7181-AA67-58A6-708D-20B51EA18251}"/>
              </a:ext>
            </a:extLst>
          </p:cNvPr>
          <p:cNvPicPr>
            <a:picLocks noChangeAspect="1"/>
          </p:cNvPicPr>
          <p:nvPr/>
        </p:nvPicPr>
        <p:blipFill>
          <a:blip r:embed="rId2"/>
          <a:stretch>
            <a:fillRect/>
          </a:stretch>
        </p:blipFill>
        <p:spPr>
          <a:xfrm>
            <a:off x="2719387" y="1228725"/>
            <a:ext cx="6753225" cy="4400550"/>
          </a:xfrm>
          <a:prstGeom prst="rect">
            <a:avLst/>
          </a:prstGeom>
        </p:spPr>
      </p:pic>
      <p:sp>
        <p:nvSpPr>
          <p:cNvPr id="10723" name="TextBox 10722">
            <a:extLst>
              <a:ext uri="{FF2B5EF4-FFF2-40B4-BE49-F238E27FC236}">
                <a16:creationId xmlns:a16="http://schemas.microsoft.com/office/drawing/2014/main" id="{48B36039-37D2-DC51-608D-C8CB6E9C705A}"/>
              </a:ext>
            </a:extLst>
          </p:cNvPr>
          <p:cNvSpPr txBox="1"/>
          <p:nvPr/>
        </p:nvSpPr>
        <p:spPr>
          <a:xfrm>
            <a:off x="1026368" y="550506"/>
            <a:ext cx="10198360" cy="646331"/>
          </a:xfrm>
          <a:prstGeom prst="rect">
            <a:avLst/>
          </a:prstGeom>
          <a:noFill/>
        </p:spPr>
        <p:txBody>
          <a:bodyPr wrap="square" rtlCol="0">
            <a:spAutoFit/>
          </a:bodyPr>
          <a:lstStyle/>
          <a:p>
            <a:r>
              <a:rPr lang="en-US" sz="1200" b="1" dirty="0"/>
              <a:t>Preparing Plots for presentations</a:t>
            </a:r>
          </a:p>
          <a:p>
            <a:r>
              <a:rPr lang="en-US" sz="1200" dirty="0"/>
              <a:t>If you use the Ungroup tool on the </a:t>
            </a:r>
            <a:r>
              <a:rPr lang="en-US" sz="1200" dirty="0" err="1"/>
              <a:t>svg</a:t>
            </a:r>
            <a:r>
              <a:rPr lang="en-US" sz="1200" dirty="0"/>
              <a:t> file in </a:t>
            </a:r>
            <a:r>
              <a:rPr lang="en-US" sz="1200" dirty="0" err="1"/>
              <a:t>Powerpoint</a:t>
            </a:r>
            <a:r>
              <a:rPr lang="en-US" sz="1200" dirty="0"/>
              <a:t>, every part of this can be edited.</a:t>
            </a:r>
          </a:p>
          <a:p>
            <a:r>
              <a:rPr lang="en-US" sz="1200" dirty="0"/>
              <a:t>Better still, these files can be imported into Adobe Illustrator and edited to a standard suitable for publication.</a:t>
            </a:r>
          </a:p>
        </p:txBody>
      </p:sp>
    </p:spTree>
    <p:extLst>
      <p:ext uri="{BB962C8B-B14F-4D97-AF65-F5344CB8AC3E}">
        <p14:creationId xmlns:p14="http://schemas.microsoft.com/office/powerpoint/2010/main" val="34347694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C20D93A-A863-2B5F-D44B-7D54DD5A490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3772" y="1138335"/>
            <a:ext cx="10431624" cy="5542384"/>
          </a:xfrm>
          <a:prstGeom prst="rect">
            <a:avLst/>
          </a:prstGeom>
          <a:ln>
            <a:solidFill>
              <a:schemeClr val="tx1"/>
            </a:solidFill>
          </a:ln>
        </p:spPr>
      </p:pic>
      <p:sp>
        <p:nvSpPr>
          <p:cNvPr id="4" name="TextBox 3">
            <a:extLst>
              <a:ext uri="{FF2B5EF4-FFF2-40B4-BE49-F238E27FC236}">
                <a16:creationId xmlns:a16="http://schemas.microsoft.com/office/drawing/2014/main" id="{5E975D63-99F6-7E1C-1C46-14C103182181}"/>
              </a:ext>
            </a:extLst>
          </p:cNvPr>
          <p:cNvSpPr txBox="1"/>
          <p:nvPr/>
        </p:nvSpPr>
        <p:spPr>
          <a:xfrm>
            <a:off x="1026367" y="550506"/>
            <a:ext cx="9134680" cy="276999"/>
          </a:xfrm>
          <a:prstGeom prst="rect">
            <a:avLst/>
          </a:prstGeom>
          <a:noFill/>
        </p:spPr>
        <p:txBody>
          <a:bodyPr wrap="none" rtlCol="0">
            <a:spAutoFit/>
          </a:bodyPr>
          <a:lstStyle/>
          <a:p>
            <a:r>
              <a:rPr lang="en-US" sz="1200" dirty="0"/>
              <a:t>Check the spatial context of the data. Go to Home, Attribute Map 3D. This is a cross section of drill holes through a porphyry Cu deposit.</a:t>
            </a:r>
          </a:p>
        </p:txBody>
      </p:sp>
      <p:sp>
        <p:nvSpPr>
          <p:cNvPr id="5" name="Rectangle 4">
            <a:extLst>
              <a:ext uri="{FF2B5EF4-FFF2-40B4-BE49-F238E27FC236}">
                <a16:creationId xmlns:a16="http://schemas.microsoft.com/office/drawing/2014/main" id="{2C717555-DCDB-0D08-9EC8-776AFE1A9E1D}"/>
              </a:ext>
            </a:extLst>
          </p:cNvPr>
          <p:cNvSpPr/>
          <p:nvPr/>
        </p:nvSpPr>
        <p:spPr>
          <a:xfrm>
            <a:off x="9293290" y="1408922"/>
            <a:ext cx="671804" cy="802433"/>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36C4B199-4E29-1653-B879-A8A91E194AF2}"/>
              </a:ext>
            </a:extLst>
          </p:cNvPr>
          <p:cNvCxnSpPr/>
          <p:nvPr/>
        </p:nvCxnSpPr>
        <p:spPr>
          <a:xfrm flipH="1">
            <a:off x="9125339" y="2052735"/>
            <a:ext cx="447869" cy="839755"/>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8" name="Rectangle 7">
            <a:extLst>
              <a:ext uri="{FF2B5EF4-FFF2-40B4-BE49-F238E27FC236}">
                <a16:creationId xmlns:a16="http://schemas.microsoft.com/office/drawing/2014/main" id="{7A348974-3873-B0AE-8D1A-ABA029FB75AC}"/>
              </a:ext>
            </a:extLst>
          </p:cNvPr>
          <p:cNvSpPr/>
          <p:nvPr/>
        </p:nvSpPr>
        <p:spPr>
          <a:xfrm>
            <a:off x="1091682" y="1259633"/>
            <a:ext cx="559836" cy="30791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657368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Picture 66">
            <a:extLst>
              <a:ext uri="{FF2B5EF4-FFF2-40B4-BE49-F238E27FC236}">
                <a16:creationId xmlns:a16="http://schemas.microsoft.com/office/drawing/2014/main" id="{29537663-7630-2180-118D-17200391F70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42391" y="2425959"/>
            <a:ext cx="4998098" cy="3946849"/>
          </a:xfrm>
          <a:prstGeom prst="rect">
            <a:avLst/>
          </a:prstGeom>
          <a:ln>
            <a:solidFill>
              <a:schemeClr val="tx1"/>
            </a:solidFill>
          </a:ln>
        </p:spPr>
      </p:pic>
      <p:sp>
        <p:nvSpPr>
          <p:cNvPr id="2" name="TextBox 1">
            <a:extLst>
              <a:ext uri="{FF2B5EF4-FFF2-40B4-BE49-F238E27FC236}">
                <a16:creationId xmlns:a16="http://schemas.microsoft.com/office/drawing/2014/main" id="{F33B1FDC-512D-2139-B35B-EDEC461CC347}"/>
              </a:ext>
            </a:extLst>
          </p:cNvPr>
          <p:cNvSpPr txBox="1"/>
          <p:nvPr/>
        </p:nvSpPr>
        <p:spPr>
          <a:xfrm>
            <a:off x="1026368" y="550506"/>
            <a:ext cx="10198360" cy="646331"/>
          </a:xfrm>
          <a:prstGeom prst="rect">
            <a:avLst/>
          </a:prstGeom>
          <a:noFill/>
        </p:spPr>
        <p:txBody>
          <a:bodyPr wrap="square" rtlCol="0">
            <a:spAutoFit/>
          </a:bodyPr>
          <a:lstStyle/>
          <a:p>
            <a:r>
              <a:rPr lang="en-US" sz="1200" b="1" dirty="0"/>
              <a:t>Preparing Plots for presentations</a:t>
            </a:r>
          </a:p>
          <a:p>
            <a:r>
              <a:rPr lang="en-US" sz="1200" dirty="0"/>
              <a:t>Click on the Legend icon in the top tool ribbon. Right click on the actual legend, Copy, Copy(SVG). Then paste into </a:t>
            </a:r>
            <a:r>
              <a:rPr lang="en-US" sz="1200" dirty="0" err="1"/>
              <a:t>powerpoint</a:t>
            </a:r>
            <a:r>
              <a:rPr lang="en-US" sz="1200" dirty="0"/>
              <a:t>. Use the Ungroup tool (there are nested group layers). Once everything is </a:t>
            </a:r>
            <a:r>
              <a:rPr lang="en-US" sz="1200" dirty="0" err="1"/>
              <a:t>ungouped</a:t>
            </a:r>
            <a:r>
              <a:rPr lang="en-US" sz="1200" dirty="0"/>
              <a:t>, every part of the legend can be edited with suitable titles, text, font etc.</a:t>
            </a:r>
          </a:p>
        </p:txBody>
      </p:sp>
      <p:sp>
        <p:nvSpPr>
          <p:cNvPr id="3" name="Rectangle 2">
            <a:extLst>
              <a:ext uri="{FF2B5EF4-FFF2-40B4-BE49-F238E27FC236}">
                <a16:creationId xmlns:a16="http://schemas.microsoft.com/office/drawing/2014/main" id="{7E243CC0-01CA-FDBF-F7F5-DC6E2C84159F}"/>
              </a:ext>
            </a:extLst>
          </p:cNvPr>
          <p:cNvSpPr/>
          <p:nvPr/>
        </p:nvSpPr>
        <p:spPr>
          <a:xfrm>
            <a:off x="3067863" y="2720933"/>
            <a:ext cx="573197" cy="70806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7" name="Picture 106">
            <a:extLst>
              <a:ext uri="{FF2B5EF4-FFF2-40B4-BE49-F238E27FC236}">
                <a16:creationId xmlns:a16="http://schemas.microsoft.com/office/drawing/2014/main" id="{74EA34AA-0C44-3BE3-3CBE-46A8AADDB14C}"/>
              </a:ext>
            </a:extLst>
          </p:cNvPr>
          <p:cNvPicPr>
            <a:picLocks noChangeAspect="1"/>
          </p:cNvPicPr>
          <p:nvPr/>
        </p:nvPicPr>
        <p:blipFill>
          <a:blip r:embed="rId3"/>
          <a:stretch>
            <a:fillRect/>
          </a:stretch>
        </p:blipFill>
        <p:spPr>
          <a:xfrm>
            <a:off x="7567128" y="1986351"/>
            <a:ext cx="3657600" cy="4676775"/>
          </a:xfrm>
          <a:prstGeom prst="rect">
            <a:avLst/>
          </a:prstGeom>
        </p:spPr>
      </p:pic>
    </p:spTree>
    <p:extLst>
      <p:ext uri="{BB962C8B-B14F-4D97-AF65-F5344CB8AC3E}">
        <p14:creationId xmlns:p14="http://schemas.microsoft.com/office/powerpoint/2010/main" val="206716311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98847D8-806E-7D43-C82D-AF08DBB6A150}"/>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96686" y="324164"/>
            <a:ext cx="3463810" cy="2880000"/>
          </a:xfrm>
          <a:prstGeom prst="rect">
            <a:avLst/>
          </a:prstGeom>
          <a:ln>
            <a:solidFill>
              <a:schemeClr val="tx1"/>
            </a:solidFill>
          </a:ln>
        </p:spPr>
      </p:pic>
      <p:pic>
        <p:nvPicPr>
          <p:cNvPr id="6" name="Picture 5">
            <a:extLst>
              <a:ext uri="{FF2B5EF4-FFF2-40B4-BE49-F238E27FC236}">
                <a16:creationId xmlns:a16="http://schemas.microsoft.com/office/drawing/2014/main" id="{9B006ACD-DE5A-0F8E-7B66-60D2B5F1BA54}"/>
              </a:ext>
            </a:extLst>
          </p:cNvPr>
          <p:cNvPicPr>
            <a:picLocks noChangeAspect="1"/>
          </p:cNvPicPr>
          <p:nvPr/>
        </p:nvPicPr>
        <p:blipFill>
          <a:blip r:embed="rId3"/>
          <a:stretch>
            <a:fillRect/>
          </a:stretch>
        </p:blipFill>
        <p:spPr>
          <a:xfrm>
            <a:off x="4898571" y="324164"/>
            <a:ext cx="2925714" cy="2880000"/>
          </a:xfrm>
          <a:prstGeom prst="rect">
            <a:avLst/>
          </a:prstGeom>
        </p:spPr>
      </p:pic>
      <p:pic>
        <p:nvPicPr>
          <p:cNvPr id="8" name="Picture 7">
            <a:extLst>
              <a:ext uri="{FF2B5EF4-FFF2-40B4-BE49-F238E27FC236}">
                <a16:creationId xmlns:a16="http://schemas.microsoft.com/office/drawing/2014/main" id="{0A9342F7-3D9A-FDB6-7865-CAF7781530C3}"/>
              </a:ext>
            </a:extLst>
          </p:cNvPr>
          <p:cNvPicPr>
            <a:picLocks noChangeAspect="1"/>
          </p:cNvPicPr>
          <p:nvPr/>
        </p:nvPicPr>
        <p:blipFill>
          <a:blip r:embed="rId4"/>
          <a:stretch>
            <a:fillRect/>
          </a:stretch>
        </p:blipFill>
        <p:spPr>
          <a:xfrm>
            <a:off x="4898571" y="3653836"/>
            <a:ext cx="2925714" cy="2880000"/>
          </a:xfrm>
          <a:prstGeom prst="rect">
            <a:avLst/>
          </a:prstGeom>
        </p:spPr>
      </p:pic>
      <p:pic>
        <p:nvPicPr>
          <p:cNvPr id="10" name="Picture 9">
            <a:extLst>
              <a:ext uri="{FF2B5EF4-FFF2-40B4-BE49-F238E27FC236}">
                <a16:creationId xmlns:a16="http://schemas.microsoft.com/office/drawing/2014/main" id="{CC7F0AD8-F2BA-266F-B0CC-AF950A52729C}"/>
              </a:ext>
            </a:extLst>
          </p:cNvPr>
          <p:cNvPicPr>
            <a:picLocks noChangeAspect="1"/>
          </p:cNvPicPr>
          <p:nvPr/>
        </p:nvPicPr>
        <p:blipFill>
          <a:blip r:embed="rId5"/>
          <a:stretch>
            <a:fillRect/>
          </a:stretch>
        </p:blipFill>
        <p:spPr>
          <a:xfrm>
            <a:off x="367163" y="3653836"/>
            <a:ext cx="3793333" cy="2880000"/>
          </a:xfrm>
          <a:prstGeom prst="rect">
            <a:avLst/>
          </a:prstGeom>
        </p:spPr>
      </p:pic>
      <p:sp>
        <p:nvSpPr>
          <p:cNvPr id="11" name="Arrow: Right 10">
            <a:extLst>
              <a:ext uri="{FF2B5EF4-FFF2-40B4-BE49-F238E27FC236}">
                <a16:creationId xmlns:a16="http://schemas.microsoft.com/office/drawing/2014/main" id="{5562EF38-CE44-8C41-73BC-180262C8A22B}"/>
              </a:ext>
            </a:extLst>
          </p:cNvPr>
          <p:cNvSpPr/>
          <p:nvPr/>
        </p:nvSpPr>
        <p:spPr>
          <a:xfrm>
            <a:off x="4040330" y="1922784"/>
            <a:ext cx="978408" cy="168069"/>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11">
            <a:extLst>
              <a:ext uri="{FF2B5EF4-FFF2-40B4-BE49-F238E27FC236}">
                <a16:creationId xmlns:a16="http://schemas.microsoft.com/office/drawing/2014/main" id="{44E354F7-FF37-A589-AF34-426DC0874E79}"/>
              </a:ext>
            </a:extLst>
          </p:cNvPr>
          <p:cNvSpPr/>
          <p:nvPr/>
        </p:nvSpPr>
        <p:spPr>
          <a:xfrm rot="10800000">
            <a:off x="3825725" y="4867420"/>
            <a:ext cx="978408" cy="168069"/>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2">
            <a:extLst>
              <a:ext uri="{FF2B5EF4-FFF2-40B4-BE49-F238E27FC236}">
                <a16:creationId xmlns:a16="http://schemas.microsoft.com/office/drawing/2014/main" id="{893DD290-A66D-0943-CD42-9DC84324F628}"/>
              </a:ext>
            </a:extLst>
          </p:cNvPr>
          <p:cNvSpPr/>
          <p:nvPr/>
        </p:nvSpPr>
        <p:spPr>
          <a:xfrm rot="5400000">
            <a:off x="6123991" y="3260931"/>
            <a:ext cx="978408" cy="168069"/>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FA513A23-1986-E20D-5827-3291445AB78B}"/>
              </a:ext>
            </a:extLst>
          </p:cNvPr>
          <p:cNvSpPr txBox="1"/>
          <p:nvPr/>
        </p:nvSpPr>
        <p:spPr>
          <a:xfrm>
            <a:off x="2655714" y="324164"/>
            <a:ext cx="680636" cy="369332"/>
          </a:xfrm>
          <a:prstGeom prst="rect">
            <a:avLst/>
          </a:prstGeom>
          <a:solidFill>
            <a:schemeClr val="bg1"/>
          </a:solidFill>
        </p:spPr>
        <p:txBody>
          <a:bodyPr wrap="none" rtlCol="0">
            <a:spAutoFit/>
          </a:bodyPr>
          <a:lstStyle/>
          <a:p>
            <a:r>
              <a:rPr lang="en-US" b="1" dirty="0"/>
              <a:t>Data</a:t>
            </a:r>
          </a:p>
        </p:txBody>
      </p:sp>
      <p:sp>
        <p:nvSpPr>
          <p:cNvPr id="15" name="TextBox 14">
            <a:extLst>
              <a:ext uri="{FF2B5EF4-FFF2-40B4-BE49-F238E27FC236}">
                <a16:creationId xmlns:a16="http://schemas.microsoft.com/office/drawing/2014/main" id="{C86A3A1D-7417-CCBA-B22F-7A099C5326DE}"/>
              </a:ext>
            </a:extLst>
          </p:cNvPr>
          <p:cNvSpPr txBox="1"/>
          <p:nvPr/>
        </p:nvSpPr>
        <p:spPr>
          <a:xfrm>
            <a:off x="5052051" y="693496"/>
            <a:ext cx="1905906" cy="369332"/>
          </a:xfrm>
          <a:prstGeom prst="rect">
            <a:avLst/>
          </a:prstGeom>
          <a:solidFill>
            <a:schemeClr val="bg1"/>
          </a:solidFill>
        </p:spPr>
        <p:txBody>
          <a:bodyPr wrap="none" rtlCol="0">
            <a:spAutoFit/>
          </a:bodyPr>
          <a:lstStyle/>
          <a:p>
            <a:r>
              <a:rPr lang="en-US" b="1" dirty="0"/>
              <a:t>Cross Validation</a:t>
            </a:r>
          </a:p>
        </p:txBody>
      </p:sp>
      <p:sp>
        <p:nvSpPr>
          <p:cNvPr id="16" name="TextBox 15">
            <a:extLst>
              <a:ext uri="{FF2B5EF4-FFF2-40B4-BE49-F238E27FC236}">
                <a16:creationId xmlns:a16="http://schemas.microsoft.com/office/drawing/2014/main" id="{424AF413-2753-5AA1-F36F-21CEFE3CD2DC}"/>
              </a:ext>
            </a:extLst>
          </p:cNvPr>
          <p:cNvSpPr txBox="1"/>
          <p:nvPr/>
        </p:nvSpPr>
        <p:spPr>
          <a:xfrm>
            <a:off x="4581560" y="3573496"/>
            <a:ext cx="1641090" cy="369332"/>
          </a:xfrm>
          <a:prstGeom prst="rect">
            <a:avLst/>
          </a:prstGeom>
          <a:solidFill>
            <a:schemeClr val="bg1"/>
          </a:solidFill>
        </p:spPr>
        <p:txBody>
          <a:bodyPr wrap="none" rtlCol="0">
            <a:spAutoFit/>
          </a:bodyPr>
          <a:lstStyle/>
          <a:p>
            <a:r>
              <a:rPr lang="en-US" b="1" dirty="0"/>
              <a:t>Interpretation</a:t>
            </a:r>
          </a:p>
        </p:txBody>
      </p:sp>
      <p:sp>
        <p:nvSpPr>
          <p:cNvPr id="17" name="TextBox 16">
            <a:extLst>
              <a:ext uri="{FF2B5EF4-FFF2-40B4-BE49-F238E27FC236}">
                <a16:creationId xmlns:a16="http://schemas.microsoft.com/office/drawing/2014/main" id="{7D8DD9D1-12C0-874F-53ED-E62298DEA1D5}"/>
              </a:ext>
            </a:extLst>
          </p:cNvPr>
          <p:cNvSpPr txBox="1"/>
          <p:nvPr/>
        </p:nvSpPr>
        <p:spPr>
          <a:xfrm>
            <a:off x="2729938" y="3956784"/>
            <a:ext cx="1344663" cy="369332"/>
          </a:xfrm>
          <a:prstGeom prst="rect">
            <a:avLst/>
          </a:prstGeom>
          <a:solidFill>
            <a:schemeClr val="bg1"/>
          </a:solidFill>
        </p:spPr>
        <p:txBody>
          <a:bodyPr wrap="none" rtlCol="0">
            <a:spAutoFit/>
          </a:bodyPr>
          <a:lstStyle/>
          <a:p>
            <a:r>
              <a:rPr lang="en-US" b="1" dirty="0"/>
              <a:t>Knowledge</a:t>
            </a:r>
          </a:p>
        </p:txBody>
      </p:sp>
    </p:spTree>
    <p:extLst>
      <p:ext uri="{BB962C8B-B14F-4D97-AF65-F5344CB8AC3E}">
        <p14:creationId xmlns:p14="http://schemas.microsoft.com/office/powerpoint/2010/main" val="30621133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35D9DF2-10ED-DF5D-490D-7333748D5AB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71805" y="1315616"/>
            <a:ext cx="10711543" cy="5458408"/>
          </a:xfrm>
          <a:prstGeom prst="rect">
            <a:avLst/>
          </a:prstGeom>
          <a:ln>
            <a:solidFill>
              <a:schemeClr val="tx1"/>
            </a:solidFill>
          </a:ln>
        </p:spPr>
      </p:pic>
      <p:sp>
        <p:nvSpPr>
          <p:cNvPr id="4" name="TextBox 3">
            <a:extLst>
              <a:ext uri="{FF2B5EF4-FFF2-40B4-BE49-F238E27FC236}">
                <a16:creationId xmlns:a16="http://schemas.microsoft.com/office/drawing/2014/main" id="{1D3AA74E-BF80-FF1E-EAAD-60EB3134AD53}"/>
              </a:ext>
            </a:extLst>
          </p:cNvPr>
          <p:cNvSpPr txBox="1"/>
          <p:nvPr/>
        </p:nvSpPr>
        <p:spPr>
          <a:xfrm>
            <a:off x="1026368" y="550506"/>
            <a:ext cx="10198360" cy="646331"/>
          </a:xfrm>
          <a:prstGeom prst="rect">
            <a:avLst/>
          </a:prstGeom>
          <a:noFill/>
        </p:spPr>
        <p:txBody>
          <a:bodyPr wrap="square" rtlCol="0">
            <a:spAutoFit/>
          </a:bodyPr>
          <a:lstStyle/>
          <a:p>
            <a:r>
              <a:rPr lang="en-US" sz="1200" dirty="0"/>
              <a:t>Check the context of the assay data. Go to Home, Attribute Manager. In the bottom left corner of the attribute manager, use the drop-down arrow to select Cu as the plotting variable. Select 10 equal bins and a linear </a:t>
            </a:r>
            <a:r>
              <a:rPr lang="en-US" sz="1200" dirty="0" err="1"/>
              <a:t>colour</a:t>
            </a:r>
            <a:r>
              <a:rPr lang="en-US" sz="1200" dirty="0"/>
              <a:t> stretch. Auto-Attribute. Now on the cross section, the center of the porphyry system will be quite apparent.</a:t>
            </a:r>
          </a:p>
        </p:txBody>
      </p:sp>
      <p:cxnSp>
        <p:nvCxnSpPr>
          <p:cNvPr id="6" name="Straight Arrow Connector 5">
            <a:extLst>
              <a:ext uri="{FF2B5EF4-FFF2-40B4-BE49-F238E27FC236}">
                <a16:creationId xmlns:a16="http://schemas.microsoft.com/office/drawing/2014/main" id="{83FC8ACE-7E89-4709-56AD-CF16AF07E451}"/>
              </a:ext>
            </a:extLst>
          </p:cNvPr>
          <p:cNvCxnSpPr>
            <a:cxnSpLocks/>
          </p:cNvCxnSpPr>
          <p:nvPr/>
        </p:nvCxnSpPr>
        <p:spPr>
          <a:xfrm>
            <a:off x="5896947" y="4152122"/>
            <a:ext cx="1772816" cy="83976"/>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7" name="Rectangle 6">
            <a:extLst>
              <a:ext uri="{FF2B5EF4-FFF2-40B4-BE49-F238E27FC236}">
                <a16:creationId xmlns:a16="http://schemas.microsoft.com/office/drawing/2014/main" id="{A03AC02F-26A6-F620-0BC8-186C2023BFB1}"/>
              </a:ext>
            </a:extLst>
          </p:cNvPr>
          <p:cNvSpPr/>
          <p:nvPr/>
        </p:nvSpPr>
        <p:spPr>
          <a:xfrm>
            <a:off x="1455575" y="5477070"/>
            <a:ext cx="961053" cy="30791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0C30345-B5C9-A32A-E714-37E236FF61EB}"/>
              </a:ext>
            </a:extLst>
          </p:cNvPr>
          <p:cNvSpPr/>
          <p:nvPr/>
        </p:nvSpPr>
        <p:spPr>
          <a:xfrm>
            <a:off x="2503714" y="5477070"/>
            <a:ext cx="961053" cy="30791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BFA2724-CC48-D7B4-7E87-3739B28D5BD0}"/>
              </a:ext>
            </a:extLst>
          </p:cNvPr>
          <p:cNvSpPr/>
          <p:nvPr/>
        </p:nvSpPr>
        <p:spPr>
          <a:xfrm>
            <a:off x="3464767" y="5477070"/>
            <a:ext cx="961053" cy="30791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2E5EB32-01F9-0F74-82D5-E0B940CD7F4D}"/>
              </a:ext>
            </a:extLst>
          </p:cNvPr>
          <p:cNvSpPr/>
          <p:nvPr/>
        </p:nvSpPr>
        <p:spPr>
          <a:xfrm>
            <a:off x="5559851" y="5477070"/>
            <a:ext cx="961053" cy="30791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40082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Color Periodic Table For Kids - 2017 Edition">
            <a:extLst>
              <a:ext uri="{FF2B5EF4-FFF2-40B4-BE49-F238E27FC236}">
                <a16:creationId xmlns:a16="http://schemas.microsoft.com/office/drawing/2014/main" id="{C5D96A80-505A-1CA5-F474-5BE36099BA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4100" y="1028700"/>
            <a:ext cx="7543800" cy="58293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C7EE23B-035B-C93A-C846-5FD57AFC44FC}"/>
              </a:ext>
            </a:extLst>
          </p:cNvPr>
          <p:cNvSpPr txBox="1"/>
          <p:nvPr/>
        </p:nvSpPr>
        <p:spPr>
          <a:xfrm>
            <a:off x="1026367" y="550506"/>
            <a:ext cx="4670253" cy="461665"/>
          </a:xfrm>
          <a:prstGeom prst="rect">
            <a:avLst/>
          </a:prstGeom>
          <a:noFill/>
        </p:spPr>
        <p:txBody>
          <a:bodyPr wrap="none" rtlCol="0">
            <a:spAutoFit/>
          </a:bodyPr>
          <a:lstStyle/>
          <a:p>
            <a:r>
              <a:rPr lang="en-US" sz="1200" dirty="0"/>
              <a:t>Use immobile trace elements to chemically classify the data points.</a:t>
            </a:r>
          </a:p>
          <a:p>
            <a:r>
              <a:rPr lang="en-US" sz="1200" dirty="0"/>
              <a:t>Which trace elements are immobile?</a:t>
            </a:r>
          </a:p>
        </p:txBody>
      </p:sp>
      <p:sp>
        <p:nvSpPr>
          <p:cNvPr id="3" name="Rectangle 2">
            <a:extLst>
              <a:ext uri="{FF2B5EF4-FFF2-40B4-BE49-F238E27FC236}">
                <a16:creationId xmlns:a16="http://schemas.microsoft.com/office/drawing/2014/main" id="{9F9E5F86-D462-8513-B30D-A692D6E54BD3}"/>
              </a:ext>
            </a:extLst>
          </p:cNvPr>
          <p:cNvSpPr/>
          <p:nvPr/>
        </p:nvSpPr>
        <p:spPr>
          <a:xfrm>
            <a:off x="3289300" y="2971800"/>
            <a:ext cx="393700" cy="501650"/>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4105E810-D2EE-CF3A-8BA9-096EBC14DB17}"/>
              </a:ext>
            </a:extLst>
          </p:cNvPr>
          <p:cNvSpPr/>
          <p:nvPr/>
        </p:nvSpPr>
        <p:spPr>
          <a:xfrm>
            <a:off x="3683000" y="2971800"/>
            <a:ext cx="393700" cy="501650"/>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EF1BBA56-A82C-985E-E913-83A018E8E9C8}"/>
              </a:ext>
            </a:extLst>
          </p:cNvPr>
          <p:cNvSpPr/>
          <p:nvPr/>
        </p:nvSpPr>
        <p:spPr>
          <a:xfrm>
            <a:off x="4076700" y="2971800"/>
            <a:ext cx="393700" cy="501650"/>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4A7D72B3-4161-C1EF-CDAC-7AABA45ED8C2}"/>
              </a:ext>
            </a:extLst>
          </p:cNvPr>
          <p:cNvSpPr/>
          <p:nvPr/>
        </p:nvSpPr>
        <p:spPr>
          <a:xfrm>
            <a:off x="4470400" y="2973738"/>
            <a:ext cx="393700" cy="501650"/>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1AC9147-968A-FA18-9EFF-5440DE44E774}"/>
              </a:ext>
            </a:extLst>
          </p:cNvPr>
          <p:cNvSpPr/>
          <p:nvPr/>
        </p:nvSpPr>
        <p:spPr>
          <a:xfrm>
            <a:off x="3289300" y="3471559"/>
            <a:ext cx="393700" cy="501650"/>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F6EF147B-7014-DAB9-64D5-6F622EE5E288}"/>
              </a:ext>
            </a:extLst>
          </p:cNvPr>
          <p:cNvSpPr/>
          <p:nvPr/>
        </p:nvSpPr>
        <p:spPr>
          <a:xfrm>
            <a:off x="3683000" y="3471559"/>
            <a:ext cx="393700" cy="501650"/>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96A6C92-72B7-6B64-E406-13415F3BEA78}"/>
              </a:ext>
            </a:extLst>
          </p:cNvPr>
          <p:cNvSpPr/>
          <p:nvPr/>
        </p:nvSpPr>
        <p:spPr>
          <a:xfrm>
            <a:off x="4076700" y="3479852"/>
            <a:ext cx="393700" cy="501650"/>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E7E89C5-91B3-C15D-7103-255D0ECDA744}"/>
              </a:ext>
            </a:extLst>
          </p:cNvPr>
          <p:cNvSpPr/>
          <p:nvPr/>
        </p:nvSpPr>
        <p:spPr>
          <a:xfrm>
            <a:off x="3683000" y="3973209"/>
            <a:ext cx="393700" cy="501650"/>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24A6E53-6CBF-5232-42A4-BA807D1D80AE}"/>
              </a:ext>
            </a:extLst>
          </p:cNvPr>
          <p:cNvSpPr/>
          <p:nvPr/>
        </p:nvSpPr>
        <p:spPr>
          <a:xfrm>
            <a:off x="4076700" y="3979611"/>
            <a:ext cx="393700" cy="501650"/>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D31F234-4917-C85D-DC4F-4B2466DD4361}"/>
              </a:ext>
            </a:extLst>
          </p:cNvPr>
          <p:cNvSpPr/>
          <p:nvPr/>
        </p:nvSpPr>
        <p:spPr>
          <a:xfrm>
            <a:off x="3615093" y="5156515"/>
            <a:ext cx="393700" cy="501650"/>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9DE8A55-1C60-8742-D62F-1EB53E708C27}"/>
              </a:ext>
            </a:extLst>
          </p:cNvPr>
          <p:cNvSpPr/>
          <p:nvPr/>
        </p:nvSpPr>
        <p:spPr>
          <a:xfrm>
            <a:off x="4008793" y="5153314"/>
            <a:ext cx="393700" cy="501650"/>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A226DFB-E453-EC8D-74F2-B5D7ED727E1A}"/>
              </a:ext>
            </a:extLst>
          </p:cNvPr>
          <p:cNvSpPr/>
          <p:nvPr/>
        </p:nvSpPr>
        <p:spPr>
          <a:xfrm>
            <a:off x="4008793" y="5647837"/>
            <a:ext cx="393700" cy="501650"/>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8CC9BA8-F20D-FC2A-F661-20954ED40785}"/>
              </a:ext>
            </a:extLst>
          </p:cNvPr>
          <p:cNvSpPr/>
          <p:nvPr/>
        </p:nvSpPr>
        <p:spPr>
          <a:xfrm>
            <a:off x="7309240" y="2484346"/>
            <a:ext cx="393700" cy="501650"/>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61126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5387</TotalTime>
  <Words>4191</Words>
  <Application>Microsoft Office PowerPoint</Application>
  <PresentationFormat>Widescreen</PresentationFormat>
  <Paragraphs>175</Paragraphs>
  <Slides>71</Slides>
  <Notes>2</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71</vt:i4>
      </vt:variant>
    </vt:vector>
  </HeadingPairs>
  <TitlesOfParts>
    <vt:vector size="76" baseType="lpstr">
      <vt:lpstr>Aptos</vt:lpstr>
      <vt:lpstr>Aptos Display</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Scott Halley</dc:creator>
  <cp:lastModifiedBy>Scott Halley</cp:lastModifiedBy>
  <cp:revision>24</cp:revision>
  <dcterms:created xsi:type="dcterms:W3CDTF">2024-03-11T00:40:56Z</dcterms:created>
  <dcterms:modified xsi:type="dcterms:W3CDTF">2024-10-08T06:06:20Z</dcterms:modified>
</cp:coreProperties>
</file>